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62" r:id="rId5"/>
    <p:sldId id="266" r:id="rId6"/>
    <p:sldId id="267" r:id="rId7"/>
    <p:sldId id="268" r:id="rId8"/>
    <p:sldId id="269" r:id="rId9"/>
    <p:sldId id="270" r:id="rId10"/>
    <p:sldId id="271" r:id="rId11"/>
    <p:sldId id="272" r:id="rId12"/>
    <p:sldId id="273" r:id="rId13"/>
    <p:sldId id="274" r:id="rId14"/>
    <p:sldId id="275" r:id="rId15"/>
    <p:sldId id="277" r:id="rId16"/>
    <p:sldId id="283" r:id="rId17"/>
    <p:sldId id="278" r:id="rId18"/>
    <p:sldId id="284" r:id="rId19"/>
    <p:sldId id="285" r:id="rId20"/>
    <p:sldId id="286" r:id="rId21"/>
    <p:sldId id="279" r:id="rId22"/>
    <p:sldId id="287" r:id="rId23"/>
    <p:sldId id="288" r:id="rId24"/>
    <p:sldId id="280" r:id="rId25"/>
    <p:sldId id="294" r:id="rId26"/>
    <p:sldId id="295" r:id="rId27"/>
    <p:sldId id="281" r:id="rId28"/>
    <p:sldId id="289" r:id="rId29"/>
    <p:sldId id="290" r:id="rId30"/>
    <p:sldId id="293" r:id="rId31"/>
    <p:sldId id="291" r:id="rId32"/>
    <p:sldId id="292" r:id="rId33"/>
    <p:sldId id="282"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0"/>
  </p:normalViewPr>
  <p:slideViewPr>
    <p:cSldViewPr snapToGrid="0">
      <p:cViewPr>
        <p:scale>
          <a:sx n="75" d="100"/>
          <a:sy n="75" d="100"/>
        </p:scale>
        <p:origin x="965"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a:xfrm>
            <a:off x="5332412" y="5883275"/>
            <a:ext cx="4324044" cy="365125"/>
          </a:xfrm>
        </p:spPr>
        <p:txBody>
          <a:bodyPr/>
          <a:lstStyle/>
          <a:p>
            <a:endParaRPr lang="en-IN" dirty="0"/>
          </a:p>
        </p:txBody>
      </p:sp>
      <p:sp>
        <p:nvSpPr>
          <p:cNvPr id="6" name="Slide Number Placeholder 5"/>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364042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3818888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378990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5302825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32694193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3061265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132618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29982560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101003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951856" y="5867131"/>
            <a:ext cx="551167" cy="365125"/>
          </a:xfrm>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2160741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30388528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40274002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624180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2241583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3680654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11039000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66E6F5-6D8A-4A09-B9AC-06E7A368F949}" type="datetimeFigureOut">
              <a:rPr lang="en-IN" smtClean="0"/>
              <a:t>07-05-2025</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7BFF0A89-5166-4439-8C18-0B5EFD8A4080}" type="slidenum">
              <a:rPr lang="en-IN" smtClean="0"/>
              <a:t>‹#›</a:t>
            </a:fld>
            <a:endParaRPr lang="en-IN" dirty="0"/>
          </a:p>
        </p:txBody>
      </p:sp>
    </p:spTree>
    <p:extLst>
      <p:ext uri="{BB962C8B-B14F-4D97-AF65-F5344CB8AC3E}">
        <p14:creationId xmlns:p14="http://schemas.microsoft.com/office/powerpoint/2010/main" val="3012053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9266E6F5-6D8A-4A09-B9AC-06E7A368F949}" type="datetimeFigureOut">
              <a:rPr lang="en-IN" smtClean="0"/>
              <a:t>07-05-2025</a:t>
            </a:fld>
            <a:endParaRPr lang="en-IN"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BFF0A89-5166-4439-8C18-0B5EFD8A4080}" type="slidenum">
              <a:rPr lang="en-IN" smtClean="0"/>
              <a:t>‹#›</a:t>
            </a:fld>
            <a:endParaRPr lang="en-IN" dirty="0"/>
          </a:p>
        </p:txBody>
      </p:sp>
    </p:spTree>
    <p:extLst>
      <p:ext uri="{BB962C8B-B14F-4D97-AF65-F5344CB8AC3E}">
        <p14:creationId xmlns:p14="http://schemas.microsoft.com/office/powerpoint/2010/main" val="11142712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DD95D-A433-6512-2701-448CAFC4248D}"/>
              </a:ext>
            </a:extLst>
          </p:cNvPr>
          <p:cNvSpPr>
            <a:spLocks noGrp="1"/>
          </p:cNvSpPr>
          <p:nvPr>
            <p:ph type="title"/>
          </p:nvPr>
        </p:nvSpPr>
        <p:spPr>
          <a:xfrm>
            <a:off x="1030159" y="1892808"/>
            <a:ext cx="11317289" cy="1536192"/>
          </a:xfrm>
        </p:spPr>
        <p:txBody>
          <a:bodyPr>
            <a:noAutofit/>
          </a:bodyPr>
          <a:lstStyle/>
          <a:p>
            <a:r>
              <a:rPr lang="en-US" sz="2800" b="1" dirty="0">
                <a:effectLst/>
                <a:latin typeface="Times New Roman" panose="02020603050405020304" pitchFamily="18" charset="0"/>
                <a:ea typeface="Calibri" panose="020F0502020204030204" pitchFamily="34" charset="0"/>
                <a:cs typeface="Latha" panose="020B0604020202020204" pitchFamily="34" charset="0"/>
              </a:rPr>
              <a:t>ADVANCING COSMETIC INNOVATIONS THROUGH ORGANIC BIOMASS: A WEB APPLICATION FOR EFFICIENT BIOMASS CONVERSION INTO SUSTAINABLE FORMULATIONS</a:t>
            </a:r>
            <a:br>
              <a:rPr lang="en-IN" sz="2800" dirty="0">
                <a:effectLst/>
                <a:latin typeface="Calibri" panose="020F0502020204030204" pitchFamily="34" charset="0"/>
                <a:ea typeface="Calibri" panose="020F0502020204030204" pitchFamily="34" charset="0"/>
                <a:cs typeface="Latha" panose="020B0604020202020204" pitchFamily="34" charset="0"/>
              </a:rPr>
            </a:br>
            <a:endParaRPr lang="en-IN" sz="2800" dirty="0"/>
          </a:p>
        </p:txBody>
      </p:sp>
      <p:sp>
        <p:nvSpPr>
          <p:cNvPr id="3" name="TextBox 2">
            <a:extLst>
              <a:ext uri="{FF2B5EF4-FFF2-40B4-BE49-F238E27FC236}">
                <a16:creationId xmlns:a16="http://schemas.microsoft.com/office/drawing/2014/main" id="{A5FF0D65-2E4C-631D-B1D2-90B59EFDB80D}"/>
              </a:ext>
            </a:extLst>
          </p:cNvPr>
          <p:cNvSpPr txBox="1"/>
          <p:nvPr/>
        </p:nvSpPr>
        <p:spPr>
          <a:xfrm>
            <a:off x="5479828" y="3849624"/>
            <a:ext cx="7270972" cy="2862322"/>
          </a:xfrm>
          <a:prstGeom prst="rect">
            <a:avLst/>
          </a:prstGeom>
          <a:noFill/>
        </p:spPr>
        <p:txBody>
          <a:bodyPr wrap="square" rtlCol="0">
            <a:spAutoFit/>
          </a:bodyPr>
          <a:lstStyle/>
          <a:p>
            <a:r>
              <a:rPr lang="en-IN" sz="2000" b="1" dirty="0"/>
              <a:t>Done by</a:t>
            </a:r>
          </a:p>
          <a:p>
            <a:r>
              <a:rPr lang="en-IN" sz="2000" b="1" dirty="0"/>
              <a:t>Team members :	MADHESHWARAN M</a:t>
            </a:r>
          </a:p>
          <a:p>
            <a:r>
              <a:rPr lang="en-IN" sz="2000" b="1" dirty="0"/>
              <a:t>				Reg. No.:912321104019</a:t>
            </a:r>
          </a:p>
          <a:p>
            <a:r>
              <a:rPr lang="en-IN" sz="2000" b="1" dirty="0"/>
              <a:t>				VISHWA M </a:t>
            </a:r>
          </a:p>
          <a:p>
            <a:r>
              <a:rPr lang="en-IN" sz="2000" b="1" dirty="0"/>
              <a:t>				Reg. No.: 912321104053</a:t>
            </a:r>
          </a:p>
          <a:p>
            <a:r>
              <a:rPr lang="en-IN" sz="2000" b="1" dirty="0"/>
              <a:t>				RAMACHANDRAN V </a:t>
            </a:r>
          </a:p>
          <a:p>
            <a:r>
              <a:rPr lang="en-IN" sz="2000" b="1" dirty="0"/>
              <a:t>				Reg. No.: 912321104036</a:t>
            </a:r>
          </a:p>
          <a:p>
            <a:r>
              <a:rPr lang="en-IN" sz="2000" b="1" dirty="0"/>
              <a:t>				IV-Year, CSE</a:t>
            </a:r>
          </a:p>
          <a:p>
            <a:r>
              <a:rPr lang="en-IN" sz="2000" b="1" dirty="0"/>
              <a:t>Guide Name     : Mrs. A. Judith </a:t>
            </a:r>
            <a:r>
              <a:rPr lang="en-IN" sz="2000" b="1" dirty="0" err="1"/>
              <a:t>Arockia</a:t>
            </a:r>
            <a:r>
              <a:rPr lang="en-IN" sz="2000" b="1" dirty="0"/>
              <a:t> Gladies, (AP/CSE)</a:t>
            </a:r>
          </a:p>
        </p:txBody>
      </p:sp>
    </p:spTree>
    <p:extLst>
      <p:ext uri="{BB962C8B-B14F-4D97-AF65-F5344CB8AC3E}">
        <p14:creationId xmlns:p14="http://schemas.microsoft.com/office/powerpoint/2010/main" val="2396266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02D41-011E-7F5C-A486-02BCDC04F9CD}"/>
              </a:ext>
            </a:extLst>
          </p:cNvPr>
          <p:cNvSpPr>
            <a:spLocks noGrp="1"/>
          </p:cNvSpPr>
          <p:nvPr>
            <p:ph type="title"/>
          </p:nvPr>
        </p:nvSpPr>
        <p:spPr>
          <a:xfrm>
            <a:off x="1676335" y="152399"/>
            <a:ext cx="8043737" cy="914401"/>
          </a:xfrm>
        </p:spPr>
        <p:txBody>
          <a:bodyPr>
            <a:normAutofit fontScale="90000"/>
          </a:bodyPr>
          <a:lstStyle/>
          <a:p>
            <a:pPr algn="l"/>
            <a:r>
              <a:rPr lang="en-IN" sz="4000" u="sng" dirty="0">
                <a:latin typeface="Times New Roman" panose="02020603050405020304" pitchFamily="18" charset="0"/>
                <a:cs typeface="Times New Roman" panose="02020603050405020304" pitchFamily="18" charset="0"/>
              </a:rPr>
              <a:t>PROPOSED SYSTEM(CONT)</a:t>
            </a:r>
            <a:br>
              <a:rPr lang="en-IN" sz="4000" u="sng" dirty="0">
                <a:latin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9188012A-32F4-1170-DAC6-8F3C9C1CA204}"/>
              </a:ext>
            </a:extLst>
          </p:cNvPr>
          <p:cNvSpPr>
            <a:spLocks noGrp="1"/>
          </p:cNvSpPr>
          <p:nvPr>
            <p:ph idx="1"/>
          </p:nvPr>
        </p:nvSpPr>
        <p:spPr>
          <a:xfrm>
            <a:off x="1584894" y="865631"/>
            <a:ext cx="10393746" cy="5023105"/>
          </a:xfrm>
        </p:spPr>
        <p:txBody>
          <a:bodyPr anchor="t">
            <a:normAutofit fontScale="92500" lnSpcReduction="10000"/>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Admin Oversight &amp; Control:</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Admins manage salon registrations, approve contributions, oversee product processing, and ensure smooth system operations.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Monitoring: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Keeps all stakeholders informed with up-to-date tracking of hair collection, processing, and product development.</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Secure &amp; Transparent Data Storage: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Ensures all records are securely stored, maintaining transparency and accountability.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User-Friendly Interface:</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Simplifies navigation for salons, employees, and admins to enhance efficiency and usability.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Eco-Friendly Innovation: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Promotes sustainability by integrating technology with waste management, reducing environmental impact.</a:t>
            </a:r>
          </a:p>
          <a:p>
            <a:pPr algn="just"/>
            <a:endParaRPr lang="en-IN" dirty="0"/>
          </a:p>
        </p:txBody>
      </p:sp>
    </p:spTree>
    <p:extLst>
      <p:ext uri="{BB962C8B-B14F-4D97-AF65-F5344CB8AC3E}">
        <p14:creationId xmlns:p14="http://schemas.microsoft.com/office/powerpoint/2010/main" val="2163315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95BBE-956A-CDC1-7F15-B4540C81B21C}"/>
              </a:ext>
            </a:extLst>
          </p:cNvPr>
          <p:cNvSpPr>
            <a:spLocks noGrp="1"/>
          </p:cNvSpPr>
          <p:nvPr>
            <p:ph type="title"/>
          </p:nvPr>
        </p:nvSpPr>
        <p:spPr>
          <a:xfrm>
            <a:off x="1630615" y="438913"/>
            <a:ext cx="10018713" cy="512064"/>
          </a:xfrm>
        </p:spPr>
        <p:txBody>
          <a:bodyPr>
            <a:normAutofit fontScale="90000"/>
          </a:bodyPr>
          <a:lstStyle/>
          <a:p>
            <a:pPr algn="l"/>
            <a:r>
              <a:rPr lang="en-IN" sz="4000" u="sng" dirty="0">
                <a:latin typeface="Times New Roman" panose="02020603050405020304" pitchFamily="18" charset="0"/>
                <a:cs typeface="Times New Roman" panose="02020603050405020304" pitchFamily="18" charset="0"/>
              </a:rPr>
              <a:t>PROPOSED SYSTEM (ADVANTAGES)</a:t>
            </a:r>
            <a:endParaRPr lang="en-IN" u="sng" dirty="0"/>
          </a:p>
        </p:txBody>
      </p:sp>
      <p:sp>
        <p:nvSpPr>
          <p:cNvPr id="3" name="Content Placeholder 2">
            <a:extLst>
              <a:ext uri="{FF2B5EF4-FFF2-40B4-BE49-F238E27FC236}">
                <a16:creationId xmlns:a16="http://schemas.microsoft.com/office/drawing/2014/main" id="{7774CFD9-6F3A-1AD2-4FFF-BDE49D8128CC}"/>
              </a:ext>
            </a:extLst>
          </p:cNvPr>
          <p:cNvSpPr>
            <a:spLocks noGrp="1"/>
          </p:cNvSpPr>
          <p:nvPr>
            <p:ph idx="1"/>
          </p:nvPr>
        </p:nvSpPr>
        <p:spPr>
          <a:xfrm>
            <a:off x="1630615" y="1624583"/>
            <a:ext cx="10018713" cy="4181857"/>
          </a:xfrm>
        </p:spPr>
        <p:txBody>
          <a:bodyPr anchor="t">
            <a:normAutofit lnSpcReduction="10000"/>
          </a:bodyPr>
          <a:lstStyle/>
          <a:p>
            <a:pPr marL="342900" lvl="0" indent="-342900" algn="just">
              <a:lnSpc>
                <a:spcPct val="150000"/>
              </a:lnSpc>
              <a:buFont typeface="Wingdings" panose="05000000000000000000" pitchFamily="2" charset="2"/>
              <a:buChar char=""/>
            </a:pPr>
            <a:r>
              <a:rPr lang="en-US" sz="2000" b="1" dirty="0">
                <a:effectLst/>
                <a:latin typeface="Times New Roman" panose="02020603050405020304" pitchFamily="18" charset="0"/>
                <a:ea typeface="Calibri" panose="020F0502020204030204" pitchFamily="34" charset="0"/>
                <a:cs typeface="Latha" panose="020B0604020202020204" pitchFamily="34" charset="0"/>
              </a:rPr>
              <a:t>Reduces Waste &amp; Pollution:</a:t>
            </a:r>
            <a:r>
              <a:rPr lang="en-US" sz="2000" dirty="0">
                <a:effectLst/>
                <a:latin typeface="Times New Roman" panose="02020603050405020304" pitchFamily="18" charset="0"/>
                <a:ea typeface="Calibri" panose="020F0502020204030204" pitchFamily="34" charset="0"/>
                <a:cs typeface="Latha" panose="020B0604020202020204" pitchFamily="34" charset="0"/>
              </a:rPr>
              <a:t> Hair waste that would usually go to landfills or be burned is now used for making products, which helps reduce waste and pollution.</a:t>
            </a:r>
            <a:endParaRPr lang="en-IN" sz="20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buFont typeface="Wingdings" panose="05000000000000000000" pitchFamily="2" charset="2"/>
              <a:buChar char=""/>
            </a:pPr>
            <a:r>
              <a:rPr lang="en-US" sz="2000" b="1" dirty="0">
                <a:effectLst/>
                <a:latin typeface="Times New Roman" panose="02020603050405020304" pitchFamily="18" charset="0"/>
                <a:ea typeface="Calibri" panose="020F0502020204030204" pitchFamily="34" charset="0"/>
                <a:cs typeface="Latha" panose="020B0604020202020204" pitchFamily="34" charset="0"/>
              </a:rPr>
              <a:t>Lower Greenhouse Gas Emissions:</a:t>
            </a:r>
            <a:r>
              <a:rPr lang="en-US" sz="2000" dirty="0">
                <a:effectLst/>
                <a:latin typeface="Times New Roman" panose="02020603050405020304" pitchFamily="18" charset="0"/>
                <a:ea typeface="Calibri" panose="020F0502020204030204" pitchFamily="34" charset="0"/>
                <a:cs typeface="Latha" panose="020B0604020202020204" pitchFamily="34" charset="0"/>
              </a:rPr>
              <a:t> The process can reduce the greenhouse gases typically released during regular sunscreen production, making it more eco-friendly.</a:t>
            </a:r>
            <a:endParaRPr lang="en-IN" sz="20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buFont typeface="Wingdings" panose="05000000000000000000" pitchFamily="2" charset="2"/>
              <a:buChar char=""/>
            </a:pPr>
            <a:r>
              <a:rPr lang="en-US" sz="2000" b="1" dirty="0">
                <a:effectLst/>
                <a:latin typeface="Times New Roman" panose="02020603050405020304" pitchFamily="18" charset="0"/>
                <a:ea typeface="Calibri" panose="020F0502020204030204" pitchFamily="34" charset="0"/>
                <a:cs typeface="Latha" panose="020B0604020202020204" pitchFamily="34" charset="0"/>
              </a:rPr>
              <a:t>Natural UV Protection:</a:t>
            </a:r>
            <a:r>
              <a:rPr lang="en-US" sz="2000" dirty="0">
                <a:effectLst/>
                <a:latin typeface="Times New Roman" panose="02020603050405020304" pitchFamily="18" charset="0"/>
                <a:ea typeface="Calibri" panose="020F0502020204030204" pitchFamily="34" charset="0"/>
                <a:cs typeface="Latha" panose="020B0604020202020204" pitchFamily="34" charset="0"/>
              </a:rPr>
              <a:t> Melanin extracted from hair provides natural UV protection, reducing the need for chemical UV filters that may have health risks.</a:t>
            </a:r>
            <a:endParaRPr lang="en-IN" sz="2000" dirty="0">
              <a:effectLst/>
              <a:latin typeface="Calibri" panose="020F0502020204030204" pitchFamily="34" charset="0"/>
              <a:ea typeface="Calibri" panose="020F0502020204030204" pitchFamily="34" charset="0"/>
              <a:cs typeface="Latha" panose="020B0604020202020204" pitchFamily="34" charset="0"/>
            </a:endParaRPr>
          </a:p>
          <a:p>
            <a:pPr marL="342900" lvl="0" indent="-342900" algn="just">
              <a:lnSpc>
                <a:spcPct val="150000"/>
              </a:lnSpc>
              <a:spcAft>
                <a:spcPts val="1000"/>
              </a:spcAft>
              <a:buFont typeface="Wingdings" panose="05000000000000000000" pitchFamily="2" charset="2"/>
              <a:buChar char=""/>
            </a:pPr>
            <a:r>
              <a:rPr lang="en-US" sz="2000" b="1" dirty="0">
                <a:effectLst/>
                <a:latin typeface="Times New Roman" panose="02020603050405020304" pitchFamily="18" charset="0"/>
                <a:ea typeface="Calibri" panose="020F0502020204030204" pitchFamily="34" charset="0"/>
                <a:cs typeface="Latha" panose="020B0604020202020204" pitchFamily="34" charset="0"/>
              </a:rPr>
              <a:t>Supports Local Communities:</a:t>
            </a:r>
            <a:r>
              <a:rPr lang="en-US" sz="2000" dirty="0">
                <a:effectLst/>
                <a:latin typeface="Times New Roman" panose="02020603050405020304" pitchFamily="18" charset="0"/>
                <a:ea typeface="Calibri" panose="020F0502020204030204" pitchFamily="34" charset="0"/>
                <a:cs typeface="Latha" panose="020B0604020202020204" pitchFamily="34" charset="0"/>
              </a:rPr>
              <a:t> Involving salons in hair waste collection helps build local partnerships and creates new economic opportunities for communities.</a:t>
            </a:r>
            <a:endParaRPr lang="en-IN" sz="2000" dirty="0">
              <a:effectLst/>
              <a:latin typeface="Calibri" panose="020F0502020204030204" pitchFamily="34" charset="0"/>
              <a:ea typeface="Calibri" panose="020F0502020204030204" pitchFamily="34" charset="0"/>
              <a:cs typeface="Latha" panose="020B0604020202020204" pitchFamily="34" charset="0"/>
            </a:endParaRPr>
          </a:p>
          <a:p>
            <a:endParaRPr lang="en-IN" dirty="0"/>
          </a:p>
        </p:txBody>
      </p:sp>
    </p:spTree>
    <p:extLst>
      <p:ext uri="{BB962C8B-B14F-4D97-AF65-F5344CB8AC3E}">
        <p14:creationId xmlns:p14="http://schemas.microsoft.com/office/powerpoint/2010/main" val="3992248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screen shot of a diagram">
            <a:extLst>
              <a:ext uri="{FF2B5EF4-FFF2-40B4-BE49-F238E27FC236}">
                <a16:creationId xmlns:a16="http://schemas.microsoft.com/office/drawing/2014/main" id="{B4B74073-B1BF-EFFF-2EDA-702627A8E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921" y="783301"/>
            <a:ext cx="7183120" cy="5901978"/>
          </a:xfrm>
          <a:prstGeom prst="rect">
            <a:avLst/>
          </a:prstGeom>
        </p:spPr>
      </p:pic>
      <p:sp>
        <p:nvSpPr>
          <p:cNvPr id="4" name="TextBox 3">
            <a:extLst>
              <a:ext uri="{FF2B5EF4-FFF2-40B4-BE49-F238E27FC236}">
                <a16:creationId xmlns:a16="http://schemas.microsoft.com/office/drawing/2014/main" id="{4E3143CC-B853-CF82-972F-F8CE2043877B}"/>
              </a:ext>
            </a:extLst>
          </p:cNvPr>
          <p:cNvSpPr txBox="1"/>
          <p:nvPr/>
        </p:nvSpPr>
        <p:spPr>
          <a:xfrm>
            <a:off x="1743959" y="75415"/>
            <a:ext cx="4113114" cy="707886"/>
          </a:xfrm>
          <a:prstGeom prst="rect">
            <a:avLst/>
          </a:prstGeom>
          <a:noFill/>
        </p:spPr>
        <p:txBody>
          <a:bodyPr wrap="none" rtlCol="0">
            <a:spAutoFit/>
          </a:bodyPr>
          <a:lstStyle/>
          <a:p>
            <a:r>
              <a:rPr lang="en-IN" sz="4000" u="sng" dirty="0"/>
              <a:t>OVER ALL VIEW</a:t>
            </a:r>
          </a:p>
        </p:txBody>
      </p:sp>
    </p:spTree>
    <p:extLst>
      <p:ext uri="{BB962C8B-B14F-4D97-AF65-F5344CB8AC3E}">
        <p14:creationId xmlns:p14="http://schemas.microsoft.com/office/powerpoint/2010/main" val="16825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66103-936F-CD32-C506-9FAB945274B2}"/>
              </a:ext>
            </a:extLst>
          </p:cNvPr>
          <p:cNvSpPr>
            <a:spLocks noGrp="1"/>
          </p:cNvSpPr>
          <p:nvPr>
            <p:ph type="title"/>
          </p:nvPr>
        </p:nvSpPr>
        <p:spPr>
          <a:xfrm>
            <a:off x="1731199" y="164593"/>
            <a:ext cx="10018713" cy="530352"/>
          </a:xfrm>
        </p:spPr>
        <p:txBody>
          <a:bodyPr>
            <a:normAutofit fontScale="90000"/>
          </a:bodyPr>
          <a:lstStyle/>
          <a:p>
            <a:pPr algn="l"/>
            <a:r>
              <a:rPr lang="en-IN" u="sng" dirty="0"/>
              <a:t>MODULE FLOW DIAGRAM</a:t>
            </a:r>
          </a:p>
        </p:txBody>
      </p:sp>
      <p:pic>
        <p:nvPicPr>
          <p:cNvPr id="7" name="Content Placeholder 6" descr="A diagram of a business">
            <a:extLst>
              <a:ext uri="{FF2B5EF4-FFF2-40B4-BE49-F238E27FC236}">
                <a16:creationId xmlns:a16="http://schemas.microsoft.com/office/drawing/2014/main" id="{C8E78539-AA25-559C-F276-546D3701081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3718" y="1036162"/>
            <a:ext cx="6926401" cy="5424013"/>
          </a:xfrm>
        </p:spPr>
      </p:pic>
    </p:spTree>
    <p:extLst>
      <p:ext uri="{BB962C8B-B14F-4D97-AF65-F5344CB8AC3E}">
        <p14:creationId xmlns:p14="http://schemas.microsoft.com/office/powerpoint/2010/main" val="18551224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82AD9-C534-9054-42C0-62303A5B68B6}"/>
              </a:ext>
            </a:extLst>
          </p:cNvPr>
          <p:cNvSpPr>
            <a:spLocks noGrp="1"/>
          </p:cNvSpPr>
          <p:nvPr>
            <p:ph type="title"/>
          </p:nvPr>
        </p:nvSpPr>
        <p:spPr>
          <a:xfrm>
            <a:off x="1701128" y="120192"/>
            <a:ext cx="10018713" cy="831915"/>
          </a:xfrm>
        </p:spPr>
        <p:txBody>
          <a:bodyPr anchor="t"/>
          <a:lstStyle/>
          <a:p>
            <a:pPr algn="l"/>
            <a:r>
              <a:rPr lang="en-IN" u="sng" dirty="0"/>
              <a:t>LIST OF MODULES</a:t>
            </a:r>
          </a:p>
        </p:txBody>
      </p:sp>
      <p:pic>
        <p:nvPicPr>
          <p:cNvPr id="5" name="Content Placeholder 4" descr="A diagram of a product">
            <a:extLst>
              <a:ext uri="{FF2B5EF4-FFF2-40B4-BE49-F238E27FC236}">
                <a16:creationId xmlns:a16="http://schemas.microsoft.com/office/drawing/2014/main" id="{A3A4A7E5-6822-7CA4-49A7-6F0301D00C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40213" y="1159497"/>
            <a:ext cx="8094879" cy="5307291"/>
          </a:xfrm>
        </p:spPr>
      </p:pic>
    </p:spTree>
    <p:extLst>
      <p:ext uri="{BB962C8B-B14F-4D97-AF65-F5344CB8AC3E}">
        <p14:creationId xmlns:p14="http://schemas.microsoft.com/office/powerpoint/2010/main" val="3514657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AF2ED-257A-89AB-0D73-D0C425D5DFAC}"/>
              </a:ext>
            </a:extLst>
          </p:cNvPr>
          <p:cNvSpPr>
            <a:spLocks noGrp="1"/>
          </p:cNvSpPr>
          <p:nvPr>
            <p:ph type="title"/>
          </p:nvPr>
        </p:nvSpPr>
        <p:spPr>
          <a:xfrm>
            <a:off x="1691701" y="120192"/>
            <a:ext cx="10018713" cy="728220"/>
          </a:xfrm>
        </p:spPr>
        <p:txBody>
          <a:bodyPr anchor="t">
            <a:noAutofit/>
          </a:bodyPr>
          <a:lstStyle/>
          <a:p>
            <a:pPr algn="l"/>
            <a:r>
              <a:rPr lang="en-US" u="sng" dirty="0">
                <a:effectLst/>
                <a:latin typeface="Times New Roman" panose="02020603050405020304" pitchFamily="18" charset="0"/>
                <a:ea typeface="Times New Roman" panose="02020603050405020304" pitchFamily="18" charset="0"/>
                <a:cs typeface="Latha" panose="020B0604020202020204" pitchFamily="34" charset="0"/>
              </a:rPr>
              <a:t>MODULE 1: CLIENT</a:t>
            </a:r>
            <a:br>
              <a:rPr lang="en-IN" dirty="0">
                <a:effectLst/>
                <a:latin typeface="Calibri" panose="020F0502020204030204" pitchFamily="34" charset="0"/>
                <a:ea typeface="Calibri" panose="020F0502020204030204" pitchFamily="34" charset="0"/>
                <a:cs typeface="Latha" panose="020B0604020202020204" pitchFamily="34" charset="0"/>
              </a:rPr>
            </a:br>
            <a:endParaRPr lang="en-IN" dirty="0"/>
          </a:p>
        </p:txBody>
      </p:sp>
      <p:sp>
        <p:nvSpPr>
          <p:cNvPr id="4" name="Rectangle 1">
            <a:extLst>
              <a:ext uri="{FF2B5EF4-FFF2-40B4-BE49-F238E27FC236}">
                <a16:creationId xmlns:a16="http://schemas.microsoft.com/office/drawing/2014/main" id="{9D53E7BC-5CF1-3FD1-C31C-E835D9E4A0CA}"/>
              </a:ext>
            </a:extLst>
          </p:cNvPr>
          <p:cNvSpPr>
            <a:spLocks noGrp="1" noChangeArrowheads="1"/>
          </p:cNvSpPr>
          <p:nvPr>
            <p:ph idx="1"/>
          </p:nvPr>
        </p:nvSpPr>
        <p:spPr bwMode="auto">
          <a:xfrm>
            <a:off x="2009265" y="1173981"/>
            <a:ext cx="9701149" cy="5109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200" b="1" i="0" u="none" strike="noStrike" cap="none" normalizeH="0" baseline="0" dirty="0">
                <a:ln>
                  <a:noFill/>
                </a:ln>
                <a:solidFill>
                  <a:schemeClr val="tx1"/>
                </a:solidFill>
                <a:effectLst/>
                <a:latin typeface="+mj-lt"/>
              </a:rPr>
              <a:t>Secure Login &amp; Registration</a:t>
            </a:r>
            <a:r>
              <a:rPr kumimoji="0" lang="en-US" altLang="en-US" sz="2200" b="0" i="0" u="none" strike="noStrike" cap="none" normalizeH="0" baseline="0" dirty="0">
                <a:ln>
                  <a:noFill/>
                </a:ln>
                <a:solidFill>
                  <a:schemeClr val="tx1"/>
                </a:solidFill>
                <a:effectLst/>
                <a:latin typeface="+mj-lt"/>
              </a:rPr>
              <a:t> – Clients can create an account and log in using their credentials to access personalized features.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200" b="1" i="0" u="none" strike="noStrike" cap="none" normalizeH="0" baseline="0" dirty="0">
                <a:ln>
                  <a:noFill/>
                </a:ln>
                <a:solidFill>
                  <a:schemeClr val="tx1"/>
                </a:solidFill>
                <a:effectLst/>
                <a:latin typeface="+mj-lt"/>
              </a:rPr>
              <a:t>Product Catalog Browsing</a:t>
            </a:r>
            <a:r>
              <a:rPr kumimoji="0" lang="en-US" altLang="en-US" sz="2200" b="0" i="0" u="none" strike="noStrike" cap="none" normalizeH="0" baseline="0" dirty="0">
                <a:ln>
                  <a:noFill/>
                </a:ln>
                <a:solidFill>
                  <a:schemeClr val="tx1"/>
                </a:solidFill>
                <a:effectLst/>
                <a:latin typeface="+mj-lt"/>
              </a:rPr>
              <a:t> – Users can explore a list of products with descriptions, prices, and features.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200" b="1" i="0" u="none" strike="noStrike" cap="none" normalizeH="0" baseline="0" dirty="0">
                <a:ln>
                  <a:noFill/>
                </a:ln>
                <a:solidFill>
                  <a:schemeClr val="tx1"/>
                </a:solidFill>
                <a:effectLst/>
                <a:latin typeface="+mj-lt"/>
              </a:rPr>
              <a:t>Cart Management</a:t>
            </a:r>
            <a:r>
              <a:rPr kumimoji="0" lang="en-US" altLang="en-US" sz="2200" b="0" i="0" u="none" strike="noStrike" cap="none" normalizeH="0" baseline="0" dirty="0">
                <a:ln>
                  <a:noFill/>
                </a:ln>
                <a:solidFill>
                  <a:schemeClr val="tx1"/>
                </a:solidFill>
                <a:effectLst/>
                <a:latin typeface="+mj-lt"/>
              </a:rPr>
              <a:t> – Clients can add items to the cart, update quantities, or remove products before checkout.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200" b="1" i="0" u="none" strike="noStrike" cap="none" normalizeH="0" baseline="0" dirty="0">
                <a:ln>
                  <a:noFill/>
                </a:ln>
                <a:solidFill>
                  <a:schemeClr val="tx1"/>
                </a:solidFill>
                <a:effectLst/>
                <a:latin typeface="+mj-lt"/>
              </a:rPr>
              <a:t>Smooth Checkout Process</a:t>
            </a:r>
            <a:r>
              <a:rPr kumimoji="0" lang="en-US" altLang="en-US" sz="2200" b="0" i="0" u="none" strike="noStrike" cap="none" normalizeH="0" baseline="0" dirty="0">
                <a:ln>
                  <a:noFill/>
                </a:ln>
                <a:solidFill>
                  <a:schemeClr val="tx1"/>
                </a:solidFill>
                <a:effectLst/>
                <a:latin typeface="+mj-lt"/>
              </a:rPr>
              <a:t> – Ensures users enter payment and delivery details before confirming the order.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200" b="1" i="0" u="none" strike="noStrike" cap="none" normalizeH="0" baseline="0" dirty="0">
                <a:ln>
                  <a:noFill/>
                </a:ln>
                <a:solidFill>
                  <a:schemeClr val="tx1"/>
                </a:solidFill>
                <a:effectLst/>
                <a:latin typeface="+mj-lt"/>
              </a:rPr>
              <a:t>Order Confirmation &amp; Logout</a:t>
            </a:r>
            <a:r>
              <a:rPr kumimoji="0" lang="en-US" altLang="en-US" sz="2200" b="0" i="0" u="none" strike="noStrike" cap="none" normalizeH="0" baseline="0" dirty="0">
                <a:ln>
                  <a:noFill/>
                </a:ln>
                <a:solidFill>
                  <a:schemeClr val="tx1"/>
                </a:solidFill>
                <a:effectLst/>
                <a:latin typeface="+mj-lt"/>
              </a:rPr>
              <a:t> – After successful checkout, a unique order ID is generated, and clients can securely log out. </a:t>
            </a:r>
          </a:p>
        </p:txBody>
      </p:sp>
    </p:spTree>
    <p:extLst>
      <p:ext uri="{BB962C8B-B14F-4D97-AF65-F5344CB8AC3E}">
        <p14:creationId xmlns:p14="http://schemas.microsoft.com/office/powerpoint/2010/main" val="2445314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7009247-A56B-6B61-D01B-14B2E0D34B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880423" y="1220007"/>
            <a:ext cx="4639478" cy="2309577"/>
          </a:xfrm>
          <a:prstGeom prst="rect">
            <a:avLst/>
          </a:prstGeom>
          <a:noFill/>
          <a:ln>
            <a:noFill/>
          </a:ln>
        </p:spPr>
      </p:pic>
      <p:pic>
        <p:nvPicPr>
          <p:cNvPr id="5" name="Picture 4">
            <a:extLst>
              <a:ext uri="{FF2B5EF4-FFF2-40B4-BE49-F238E27FC236}">
                <a16:creationId xmlns:a16="http://schemas.microsoft.com/office/drawing/2014/main" id="{C82E61C5-33F3-C258-387A-6D2C1823AE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085123" y="1220007"/>
            <a:ext cx="4599007" cy="2309577"/>
          </a:xfrm>
          <a:prstGeom prst="rect">
            <a:avLst/>
          </a:prstGeom>
          <a:noFill/>
          <a:ln>
            <a:noFill/>
          </a:ln>
        </p:spPr>
      </p:pic>
      <p:pic>
        <p:nvPicPr>
          <p:cNvPr id="6" name="Picture 5">
            <a:extLst>
              <a:ext uri="{FF2B5EF4-FFF2-40B4-BE49-F238E27FC236}">
                <a16:creationId xmlns:a16="http://schemas.microsoft.com/office/drawing/2014/main" id="{CC03D41B-E902-5C27-E177-22B916D0FD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1819517" y="3717334"/>
            <a:ext cx="4761291" cy="2359533"/>
          </a:xfrm>
          <a:prstGeom prst="rect">
            <a:avLst/>
          </a:prstGeom>
          <a:noFill/>
          <a:ln>
            <a:noFill/>
          </a:ln>
        </p:spPr>
      </p:pic>
      <p:pic>
        <p:nvPicPr>
          <p:cNvPr id="7" name="Picture 6">
            <a:extLst>
              <a:ext uri="{FF2B5EF4-FFF2-40B4-BE49-F238E27FC236}">
                <a16:creationId xmlns:a16="http://schemas.microsoft.com/office/drawing/2014/main" id="{AAF67048-9865-C11E-4E25-CCF79FB7C3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169213" y="3696476"/>
            <a:ext cx="4761291" cy="2380391"/>
          </a:xfrm>
          <a:prstGeom prst="rect">
            <a:avLst/>
          </a:prstGeom>
          <a:noFill/>
          <a:ln>
            <a:noFill/>
          </a:ln>
        </p:spPr>
      </p:pic>
      <p:sp>
        <p:nvSpPr>
          <p:cNvPr id="9" name="TextBox 8">
            <a:extLst>
              <a:ext uri="{FF2B5EF4-FFF2-40B4-BE49-F238E27FC236}">
                <a16:creationId xmlns:a16="http://schemas.microsoft.com/office/drawing/2014/main" id="{08708FC1-5F5F-B05D-3732-9CFF3A80598B}"/>
              </a:ext>
            </a:extLst>
          </p:cNvPr>
          <p:cNvSpPr txBox="1"/>
          <p:nvPr/>
        </p:nvSpPr>
        <p:spPr>
          <a:xfrm>
            <a:off x="1819516" y="281355"/>
            <a:ext cx="8818003" cy="646331"/>
          </a:xfrm>
          <a:prstGeom prst="rect">
            <a:avLst/>
          </a:prstGeom>
          <a:noFill/>
        </p:spPr>
        <p:txBody>
          <a:bodyPr wrap="square">
            <a:spAutoFit/>
          </a:bodyPr>
          <a:lstStyle/>
          <a:p>
            <a:r>
              <a:rPr lang="en-US" sz="3600" u="sng" dirty="0">
                <a:effectLst/>
                <a:latin typeface="+mj-lt"/>
                <a:ea typeface="Times New Roman" panose="02020603050405020304" pitchFamily="18" charset="0"/>
                <a:cs typeface="Latha" panose="020B0604020202020204" pitchFamily="34" charset="0"/>
              </a:rPr>
              <a:t>MODULE 1: CLIENT</a:t>
            </a:r>
            <a:r>
              <a:rPr lang="en-IN" sz="3600" u="sng" dirty="0">
                <a:effectLst/>
                <a:latin typeface="+mj-lt"/>
                <a:ea typeface="Calibri" panose="020F0502020204030204" pitchFamily="34" charset="0"/>
                <a:cs typeface="Latha" panose="020B0604020202020204" pitchFamily="34" charset="0"/>
              </a:rPr>
              <a:t> OUTPUT</a:t>
            </a:r>
            <a:endParaRPr lang="en-IN" sz="3600" u="sng" dirty="0">
              <a:latin typeface="+mj-lt"/>
            </a:endParaRPr>
          </a:p>
        </p:txBody>
      </p:sp>
    </p:spTree>
    <p:extLst>
      <p:ext uri="{BB962C8B-B14F-4D97-AF65-F5344CB8AC3E}">
        <p14:creationId xmlns:p14="http://schemas.microsoft.com/office/powerpoint/2010/main" val="1762228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30F18-B6E2-81A1-5BFA-CD1D55BEAC40}"/>
              </a:ext>
            </a:extLst>
          </p:cNvPr>
          <p:cNvSpPr>
            <a:spLocks noGrp="1"/>
          </p:cNvSpPr>
          <p:nvPr>
            <p:ph type="title" idx="4294967295"/>
          </p:nvPr>
        </p:nvSpPr>
        <p:spPr>
          <a:xfrm>
            <a:off x="1858328" y="436880"/>
            <a:ext cx="10018712" cy="507365"/>
          </a:xfrm>
        </p:spPr>
        <p:txBody>
          <a:bodyPr>
            <a:noAutofit/>
          </a:bodyPr>
          <a:lstStyle/>
          <a:p>
            <a:pPr algn="l"/>
            <a:r>
              <a:rPr lang="en-US" sz="3200" u="sng" dirty="0">
                <a:effectLst/>
                <a:latin typeface="Times New Roman" panose="02020603050405020304" pitchFamily="18" charset="0"/>
                <a:ea typeface="Times New Roman" panose="02020603050405020304" pitchFamily="18" charset="0"/>
                <a:cs typeface="Latha" panose="020B0604020202020204" pitchFamily="34" charset="0"/>
              </a:rPr>
              <a:t>MODULE 2: SALON OWNER</a:t>
            </a:r>
            <a:br>
              <a:rPr lang="en-IN" sz="3200" dirty="0">
                <a:effectLst/>
                <a:latin typeface="Calibri" panose="020F0502020204030204" pitchFamily="34" charset="0"/>
                <a:ea typeface="Calibri" panose="020F0502020204030204" pitchFamily="34" charset="0"/>
                <a:cs typeface="Latha" panose="020B0604020202020204" pitchFamily="34" charset="0"/>
              </a:rPr>
            </a:br>
            <a:endParaRPr lang="en-IN" sz="3200" dirty="0"/>
          </a:p>
        </p:txBody>
      </p:sp>
      <p:sp>
        <p:nvSpPr>
          <p:cNvPr id="4" name="Rectangle 1">
            <a:extLst>
              <a:ext uri="{FF2B5EF4-FFF2-40B4-BE49-F238E27FC236}">
                <a16:creationId xmlns:a16="http://schemas.microsoft.com/office/drawing/2014/main" id="{E15534F3-1627-DA4A-2BB5-16CCD44DB797}"/>
              </a:ext>
            </a:extLst>
          </p:cNvPr>
          <p:cNvSpPr>
            <a:spLocks noGrp="1" noChangeArrowheads="1"/>
          </p:cNvSpPr>
          <p:nvPr>
            <p:ph idx="4294967295"/>
          </p:nvPr>
        </p:nvSpPr>
        <p:spPr bwMode="auto">
          <a:xfrm>
            <a:off x="2500313" y="1101725"/>
            <a:ext cx="9691687" cy="465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Salon Owner Registration</a:t>
            </a:r>
            <a:r>
              <a:rPr kumimoji="0" lang="en-US" altLang="en-US" sz="2000" b="0" i="0" u="none" strike="noStrike" cap="none" normalizeH="0" baseline="0" dirty="0">
                <a:ln>
                  <a:noFill/>
                </a:ln>
                <a:solidFill>
                  <a:schemeClr val="tx1"/>
                </a:solidFill>
                <a:effectLst/>
              </a:rPr>
              <a:t> – Owners sign up by providing personal and shop details and receive an admin-approved password.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Data Upload</a:t>
            </a:r>
            <a:r>
              <a:rPr kumimoji="0" lang="en-US" altLang="en-US" sz="2000" b="0" i="0" u="none" strike="noStrike" cap="none" normalizeH="0" baseline="0" dirty="0">
                <a:ln>
                  <a:noFill/>
                </a:ln>
                <a:solidFill>
                  <a:schemeClr val="tx1"/>
                </a:solidFill>
                <a:effectLst/>
              </a:rPr>
              <a:t> – Owners can submit information about hair collection, services provided, and other relevant details.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Approval Status Tracking</a:t>
            </a:r>
            <a:r>
              <a:rPr kumimoji="0" lang="en-US" altLang="en-US" sz="2000" b="0" i="0" u="none" strike="noStrike" cap="none" normalizeH="0" baseline="0" dirty="0">
                <a:ln>
                  <a:noFill/>
                </a:ln>
                <a:solidFill>
                  <a:schemeClr val="tx1"/>
                </a:solidFill>
                <a:effectLst/>
              </a:rPr>
              <a:t> – Owners can check if their submitted data is approved or rejected by the admin.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Bank Details &amp; Payment Processing</a:t>
            </a:r>
            <a:r>
              <a:rPr kumimoji="0" lang="en-US" altLang="en-US" sz="2000" b="0" i="0" u="none" strike="noStrike" cap="none" normalizeH="0" baseline="0" dirty="0">
                <a:ln>
                  <a:noFill/>
                </a:ln>
                <a:solidFill>
                  <a:schemeClr val="tx1"/>
                </a:solidFill>
                <a:effectLst/>
              </a:rPr>
              <a:t> – If approved, owners register their bank details to enable smooth payment transactions.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Payment &amp; Logout</a:t>
            </a:r>
            <a:r>
              <a:rPr kumimoji="0" lang="en-US" altLang="en-US" sz="2000" b="0" i="0" u="none" strike="noStrike" cap="none" normalizeH="0" baseline="0" dirty="0">
                <a:ln>
                  <a:noFill/>
                </a:ln>
                <a:solidFill>
                  <a:schemeClr val="tx1"/>
                </a:solidFill>
                <a:effectLst/>
              </a:rPr>
              <a:t> – Owners can track payment status and securely log out after completing all steps. </a:t>
            </a:r>
          </a:p>
        </p:txBody>
      </p:sp>
    </p:spTree>
    <p:extLst>
      <p:ext uri="{BB962C8B-B14F-4D97-AF65-F5344CB8AC3E}">
        <p14:creationId xmlns:p14="http://schemas.microsoft.com/office/powerpoint/2010/main" val="1229799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7E4F2DB-BAA0-6814-7CEA-F1F39DABC4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2123182" y="1161098"/>
            <a:ext cx="4831027" cy="2415255"/>
          </a:xfrm>
          <a:prstGeom prst="rect">
            <a:avLst/>
          </a:prstGeom>
          <a:noFill/>
          <a:ln>
            <a:noFill/>
          </a:ln>
        </p:spPr>
      </p:pic>
      <p:pic>
        <p:nvPicPr>
          <p:cNvPr id="3" name="Picture 2">
            <a:extLst>
              <a:ext uri="{FF2B5EF4-FFF2-40B4-BE49-F238E27FC236}">
                <a16:creationId xmlns:a16="http://schemas.microsoft.com/office/drawing/2014/main" id="{859917EE-853F-11CA-C754-D23FCED97F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7165079" y="1161098"/>
            <a:ext cx="4851766" cy="2415255"/>
          </a:xfrm>
          <a:prstGeom prst="rect">
            <a:avLst/>
          </a:prstGeom>
          <a:noFill/>
          <a:ln>
            <a:noFill/>
          </a:ln>
        </p:spPr>
      </p:pic>
      <p:pic>
        <p:nvPicPr>
          <p:cNvPr id="4" name="Picture 3">
            <a:extLst>
              <a:ext uri="{FF2B5EF4-FFF2-40B4-BE49-F238E27FC236}">
                <a16:creationId xmlns:a16="http://schemas.microsoft.com/office/drawing/2014/main" id="{7FECA3DD-72BB-D34D-42FA-0A7E12B150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130400" y="3730169"/>
            <a:ext cx="4823809" cy="2415255"/>
          </a:xfrm>
          <a:prstGeom prst="rect">
            <a:avLst/>
          </a:prstGeom>
          <a:noFill/>
          <a:ln>
            <a:noFill/>
          </a:ln>
        </p:spPr>
      </p:pic>
      <p:pic>
        <p:nvPicPr>
          <p:cNvPr id="5" name="Picture 4">
            <a:extLst>
              <a:ext uri="{FF2B5EF4-FFF2-40B4-BE49-F238E27FC236}">
                <a16:creationId xmlns:a16="http://schemas.microsoft.com/office/drawing/2014/main" id="{5F289952-DC18-F766-8A2B-2D69E7B184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7186241" y="3730169"/>
            <a:ext cx="4809442" cy="2415255"/>
          </a:xfrm>
          <a:prstGeom prst="rect">
            <a:avLst/>
          </a:prstGeom>
          <a:noFill/>
          <a:ln>
            <a:noFill/>
          </a:ln>
        </p:spPr>
      </p:pic>
      <p:sp>
        <p:nvSpPr>
          <p:cNvPr id="9" name="TextBox 8">
            <a:extLst>
              <a:ext uri="{FF2B5EF4-FFF2-40B4-BE49-F238E27FC236}">
                <a16:creationId xmlns:a16="http://schemas.microsoft.com/office/drawing/2014/main" id="{5A514F04-56E4-AF9D-BA5D-CC8AAB8532F5}"/>
              </a:ext>
            </a:extLst>
          </p:cNvPr>
          <p:cNvSpPr txBox="1"/>
          <p:nvPr/>
        </p:nvSpPr>
        <p:spPr>
          <a:xfrm>
            <a:off x="1656080" y="145508"/>
            <a:ext cx="8737600" cy="861774"/>
          </a:xfrm>
          <a:prstGeom prst="rect">
            <a:avLst/>
          </a:prstGeom>
          <a:noFill/>
        </p:spPr>
        <p:txBody>
          <a:bodyPr wrap="square">
            <a:spAutoFit/>
          </a:bodyPr>
          <a:lstStyle/>
          <a:p>
            <a:r>
              <a:rPr lang="en-US" sz="3200" u="sng" dirty="0">
                <a:effectLst/>
                <a:latin typeface="+mj-lt"/>
                <a:ea typeface="Times New Roman" panose="02020603050405020304" pitchFamily="18" charset="0"/>
                <a:cs typeface="Latha" panose="020B0604020202020204" pitchFamily="34" charset="0"/>
              </a:rPr>
              <a:t>MODULE 2: OUTPUT</a:t>
            </a:r>
            <a:br>
              <a:rPr lang="en-IN" sz="900" dirty="0">
                <a:effectLst/>
                <a:latin typeface="+mj-lt"/>
                <a:ea typeface="Calibri" panose="020F0502020204030204" pitchFamily="34" charset="0"/>
                <a:cs typeface="Latha" panose="020B0604020202020204" pitchFamily="34" charset="0"/>
              </a:rPr>
            </a:br>
            <a:endParaRPr lang="en-IN" dirty="0">
              <a:latin typeface="+mj-lt"/>
            </a:endParaRPr>
          </a:p>
        </p:txBody>
      </p:sp>
    </p:spTree>
    <p:extLst>
      <p:ext uri="{BB962C8B-B14F-4D97-AF65-F5344CB8AC3E}">
        <p14:creationId xmlns:p14="http://schemas.microsoft.com/office/powerpoint/2010/main" val="220303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B75903-66ED-F170-0EAC-14DD18E378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944624" y="3639185"/>
            <a:ext cx="4444238" cy="2453452"/>
          </a:xfrm>
          <a:prstGeom prst="rect">
            <a:avLst/>
          </a:prstGeom>
          <a:noFill/>
          <a:ln>
            <a:noFill/>
          </a:ln>
        </p:spPr>
      </p:pic>
      <p:pic>
        <p:nvPicPr>
          <p:cNvPr id="3" name="Picture 2">
            <a:extLst>
              <a:ext uri="{FF2B5EF4-FFF2-40B4-BE49-F238E27FC236}">
                <a16:creationId xmlns:a16="http://schemas.microsoft.com/office/drawing/2014/main" id="{B016B392-9359-12DB-5335-636EEB71CB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7484" y="929116"/>
            <a:ext cx="4999768" cy="2499884"/>
          </a:xfrm>
          <a:prstGeom prst="rect">
            <a:avLst/>
          </a:prstGeom>
        </p:spPr>
      </p:pic>
      <p:pic>
        <p:nvPicPr>
          <p:cNvPr id="4" name="Picture 3">
            <a:extLst>
              <a:ext uri="{FF2B5EF4-FFF2-40B4-BE49-F238E27FC236}">
                <a16:creationId xmlns:a16="http://schemas.microsoft.com/office/drawing/2014/main" id="{75D25DB4-40A0-7875-6042-2FF085C308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6537484" y="3639185"/>
            <a:ext cx="4999768" cy="2351215"/>
          </a:xfrm>
          <a:prstGeom prst="rect">
            <a:avLst/>
          </a:prstGeom>
          <a:noFill/>
          <a:ln>
            <a:noFill/>
          </a:ln>
        </p:spPr>
      </p:pic>
      <p:pic>
        <p:nvPicPr>
          <p:cNvPr id="9" name="Picture 8">
            <a:extLst>
              <a:ext uri="{FF2B5EF4-FFF2-40B4-BE49-F238E27FC236}">
                <a16:creationId xmlns:a16="http://schemas.microsoft.com/office/drawing/2014/main" id="{32363763-5358-5899-9623-84BC8795D5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44624" y="929116"/>
            <a:ext cx="4444238" cy="2499884"/>
          </a:xfrm>
          <a:prstGeom prst="rect">
            <a:avLst/>
          </a:prstGeom>
        </p:spPr>
      </p:pic>
      <p:sp>
        <p:nvSpPr>
          <p:cNvPr id="11" name="TextBox 10">
            <a:extLst>
              <a:ext uri="{FF2B5EF4-FFF2-40B4-BE49-F238E27FC236}">
                <a16:creationId xmlns:a16="http://schemas.microsoft.com/office/drawing/2014/main" id="{0D9219EC-7840-3C61-83E1-D070335CBD7E}"/>
              </a:ext>
            </a:extLst>
          </p:cNvPr>
          <p:cNvSpPr txBox="1"/>
          <p:nvPr/>
        </p:nvSpPr>
        <p:spPr>
          <a:xfrm>
            <a:off x="1637792" y="118766"/>
            <a:ext cx="10991088" cy="1200329"/>
          </a:xfrm>
          <a:prstGeom prst="rect">
            <a:avLst/>
          </a:prstGeom>
          <a:noFill/>
        </p:spPr>
        <p:txBody>
          <a:bodyPr wrap="square">
            <a:spAutoFit/>
          </a:bodyPr>
          <a:lstStyle/>
          <a:p>
            <a:r>
              <a:rPr lang="en-US" sz="3600" u="sng" dirty="0">
                <a:effectLst/>
                <a:latin typeface="+mj-lt"/>
                <a:ea typeface="Times New Roman" panose="02020603050405020304" pitchFamily="18" charset="0"/>
                <a:cs typeface="Latha" panose="020B0604020202020204" pitchFamily="34" charset="0"/>
              </a:rPr>
              <a:t>MODULE 2: OUTPUT(CONTD)</a:t>
            </a:r>
            <a:br>
              <a:rPr lang="en-IN" sz="3600" dirty="0">
                <a:effectLst/>
                <a:latin typeface="+mj-lt"/>
                <a:ea typeface="Calibri" panose="020F0502020204030204" pitchFamily="34" charset="0"/>
                <a:cs typeface="Latha" panose="020B0604020202020204" pitchFamily="34" charset="0"/>
              </a:rPr>
            </a:br>
            <a:endParaRPr lang="en-IN" sz="3600" dirty="0">
              <a:latin typeface="+mj-lt"/>
            </a:endParaRPr>
          </a:p>
        </p:txBody>
      </p:sp>
    </p:spTree>
    <p:extLst>
      <p:ext uri="{BB962C8B-B14F-4D97-AF65-F5344CB8AC3E}">
        <p14:creationId xmlns:p14="http://schemas.microsoft.com/office/powerpoint/2010/main" val="324396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54698-E4B6-EA5C-0774-73E3A815A709}"/>
              </a:ext>
            </a:extLst>
          </p:cNvPr>
          <p:cNvSpPr>
            <a:spLocks noGrp="1"/>
          </p:cNvSpPr>
          <p:nvPr>
            <p:ph type="title"/>
          </p:nvPr>
        </p:nvSpPr>
        <p:spPr>
          <a:xfrm>
            <a:off x="1694623" y="155446"/>
            <a:ext cx="10018713" cy="530353"/>
          </a:xfrm>
        </p:spPr>
        <p:txBody>
          <a:bodyPr>
            <a:normAutofit fontScale="90000"/>
          </a:bodyPr>
          <a:lstStyle/>
          <a:p>
            <a:pPr algn="l"/>
            <a:r>
              <a:rPr lang="en-IN" sz="4000" u="sng" dirty="0">
                <a:latin typeface="Times New Roman" panose="02020603050405020304" pitchFamily="18" charset="0"/>
                <a:cs typeface="Times New Roman" panose="02020603050405020304" pitchFamily="18" charset="0"/>
              </a:rPr>
              <a:t>ABSTRACT</a:t>
            </a:r>
            <a:endParaRPr lang="en-IN" dirty="0"/>
          </a:p>
        </p:txBody>
      </p:sp>
      <p:sp>
        <p:nvSpPr>
          <p:cNvPr id="3" name="Content Placeholder 2">
            <a:extLst>
              <a:ext uri="{FF2B5EF4-FFF2-40B4-BE49-F238E27FC236}">
                <a16:creationId xmlns:a16="http://schemas.microsoft.com/office/drawing/2014/main" id="{B323F306-0B62-0E49-9248-351481A8DB81}"/>
              </a:ext>
            </a:extLst>
          </p:cNvPr>
          <p:cNvSpPr>
            <a:spLocks noGrp="1"/>
          </p:cNvSpPr>
          <p:nvPr>
            <p:ph idx="1"/>
          </p:nvPr>
        </p:nvSpPr>
        <p:spPr>
          <a:xfrm>
            <a:off x="1694623" y="989584"/>
            <a:ext cx="10201722" cy="5568697"/>
          </a:xfrm>
        </p:spPr>
        <p:txBody>
          <a:bodyPr>
            <a:noAutofit/>
          </a:bodyPr>
          <a:lstStyle/>
          <a:p>
            <a:pPr marL="0" indent="0" algn="just">
              <a:lnSpc>
                <a:spcPct val="170000"/>
              </a:lnSpc>
              <a:buNone/>
            </a:pPr>
            <a:r>
              <a:rPr lang="en-US" sz="1900" b="1" cap="none" dirty="0">
                <a:solidFill>
                  <a:schemeClr val="tx1"/>
                </a:solidFill>
                <a:latin typeface="Times New Roman" panose="02020603050405020304" pitchFamily="18" charset="0"/>
                <a:cs typeface="Times New Roman" panose="02020603050405020304" pitchFamily="18" charset="0"/>
              </a:rPr>
              <a:t>	This project introduces a web application designed to manage and repurpose hair waste from salons into sustainable beauty and hair care products. Salons generate substantial hair waste, which often contributes to environmental pollution. Our system provides a digital platform for tracking, processing, and analyzing hair waste based on melanin and keratin content—key components in enhancing hair care formulations. By leveraging machine learning and a decision tree algorithm, the application optimizes extraction methods, ensuring high-quality product development. Additionally, it facilitates seamless communication between salons and manufacturers while generating insightful reports for informed decision-making. This innovation bridges the gap between waste management and technology, promoting sustainability in the beauty industry. Future enhancements include refining extraction techniques, scaling operations, and exploring broader applications of hair-derived materials.</a:t>
            </a:r>
            <a:endParaRPr lang="en-IN" sz="1900" b="1" cap="none" dirty="0">
              <a:solidFill>
                <a:schemeClr val="tx1"/>
              </a:solidFill>
              <a:latin typeface="Times New Roman" panose="02020603050405020304" pitchFamily="18" charset="0"/>
              <a:cs typeface="Times New Roman" panose="02020603050405020304" pitchFamily="18" charset="0"/>
            </a:endParaRPr>
          </a:p>
          <a:p>
            <a:pPr marL="0" indent="0" algn="just">
              <a:lnSpc>
                <a:spcPct val="170000"/>
              </a:lnSpc>
              <a:buNone/>
            </a:pPr>
            <a:endParaRPr lang="en-IN" sz="1800" b="1" dirty="0"/>
          </a:p>
        </p:txBody>
      </p:sp>
    </p:spTree>
    <p:extLst>
      <p:ext uri="{BB962C8B-B14F-4D97-AF65-F5344CB8AC3E}">
        <p14:creationId xmlns:p14="http://schemas.microsoft.com/office/powerpoint/2010/main" val="29311597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FF4C56-CB3D-FDB8-B889-9D5AEC2C74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2136" y="2189481"/>
            <a:ext cx="4942916" cy="2626359"/>
          </a:xfrm>
          <a:prstGeom prst="rect">
            <a:avLst/>
          </a:prstGeom>
        </p:spPr>
      </p:pic>
      <p:pic>
        <p:nvPicPr>
          <p:cNvPr id="5" name="Picture 4">
            <a:extLst>
              <a:ext uri="{FF2B5EF4-FFF2-40B4-BE49-F238E27FC236}">
                <a16:creationId xmlns:a16="http://schemas.microsoft.com/office/drawing/2014/main" id="{F7EB6A9D-1A5A-7122-3402-D820640699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4376" y="2189481"/>
            <a:ext cx="5119869" cy="2626359"/>
          </a:xfrm>
          <a:prstGeom prst="rect">
            <a:avLst/>
          </a:prstGeom>
        </p:spPr>
      </p:pic>
      <p:sp>
        <p:nvSpPr>
          <p:cNvPr id="7" name="TextBox 6">
            <a:extLst>
              <a:ext uri="{FF2B5EF4-FFF2-40B4-BE49-F238E27FC236}">
                <a16:creationId xmlns:a16="http://schemas.microsoft.com/office/drawing/2014/main" id="{DC56130E-B94A-8861-34C9-22293EE9FA75}"/>
              </a:ext>
            </a:extLst>
          </p:cNvPr>
          <p:cNvSpPr txBox="1"/>
          <p:nvPr/>
        </p:nvSpPr>
        <p:spPr>
          <a:xfrm>
            <a:off x="1737360" y="382955"/>
            <a:ext cx="9814560" cy="1200329"/>
          </a:xfrm>
          <a:prstGeom prst="rect">
            <a:avLst/>
          </a:prstGeom>
          <a:noFill/>
        </p:spPr>
        <p:txBody>
          <a:bodyPr wrap="square">
            <a:spAutoFit/>
          </a:bodyPr>
          <a:lstStyle/>
          <a:p>
            <a:r>
              <a:rPr lang="en-US" sz="3600" u="sng" dirty="0">
                <a:effectLst/>
                <a:latin typeface="+mj-lt"/>
                <a:ea typeface="Times New Roman" panose="02020603050405020304" pitchFamily="18" charset="0"/>
                <a:cs typeface="Latha" panose="020B0604020202020204" pitchFamily="34" charset="0"/>
              </a:rPr>
              <a:t>MODULE 2: OUTPUT(CONTD)</a:t>
            </a:r>
            <a:br>
              <a:rPr lang="en-IN" sz="3600" dirty="0">
                <a:effectLst/>
                <a:latin typeface="+mj-lt"/>
                <a:ea typeface="Calibri" panose="020F0502020204030204" pitchFamily="34" charset="0"/>
                <a:cs typeface="Latha" panose="020B0604020202020204" pitchFamily="34" charset="0"/>
              </a:rPr>
            </a:br>
            <a:endParaRPr lang="en-IN" sz="3600" dirty="0">
              <a:latin typeface="+mj-lt"/>
            </a:endParaRPr>
          </a:p>
        </p:txBody>
      </p:sp>
    </p:spTree>
    <p:extLst>
      <p:ext uri="{BB962C8B-B14F-4D97-AF65-F5344CB8AC3E}">
        <p14:creationId xmlns:p14="http://schemas.microsoft.com/office/powerpoint/2010/main" val="2485505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B0F93-A90A-55D1-21A2-12EEDA03564B}"/>
              </a:ext>
            </a:extLst>
          </p:cNvPr>
          <p:cNvSpPr>
            <a:spLocks noGrp="1"/>
          </p:cNvSpPr>
          <p:nvPr>
            <p:ph type="title"/>
          </p:nvPr>
        </p:nvSpPr>
        <p:spPr>
          <a:xfrm>
            <a:off x="1559098" y="187931"/>
            <a:ext cx="11418183" cy="1256169"/>
          </a:xfrm>
        </p:spPr>
        <p:txBody>
          <a:bodyPr>
            <a:noAutofit/>
          </a:bodyPr>
          <a:lstStyle/>
          <a:p>
            <a:pPr algn="l"/>
            <a:r>
              <a:rPr lang="en-US" u="sng" dirty="0">
                <a:effectLst/>
                <a:latin typeface="Times New Roman" panose="02020603050405020304" pitchFamily="18" charset="0"/>
                <a:ea typeface="Times New Roman" panose="02020603050405020304" pitchFamily="18" charset="0"/>
                <a:cs typeface="Latha" panose="020B0604020202020204" pitchFamily="34" charset="0"/>
              </a:rPr>
              <a:t>MODULE 3: COLLECTION MANAGEMENT</a:t>
            </a:r>
            <a:br>
              <a:rPr lang="en-IN" u="sng" dirty="0">
                <a:effectLst/>
                <a:latin typeface="Calibri" panose="020F0502020204030204" pitchFamily="34" charset="0"/>
                <a:ea typeface="Calibri" panose="020F0502020204030204" pitchFamily="34" charset="0"/>
                <a:cs typeface="Latha" panose="020B0604020202020204" pitchFamily="34" charset="0"/>
              </a:rPr>
            </a:br>
            <a:endParaRPr lang="en-IN" u="sng" dirty="0"/>
          </a:p>
        </p:txBody>
      </p:sp>
      <p:sp>
        <p:nvSpPr>
          <p:cNvPr id="5" name="Content Placeholder 4">
            <a:extLst>
              <a:ext uri="{FF2B5EF4-FFF2-40B4-BE49-F238E27FC236}">
                <a16:creationId xmlns:a16="http://schemas.microsoft.com/office/drawing/2014/main" id="{67F78A3A-B7F8-4D0C-0DB0-4821B0149E7D}"/>
              </a:ext>
            </a:extLst>
          </p:cNvPr>
          <p:cNvSpPr>
            <a:spLocks noGrp="1"/>
          </p:cNvSpPr>
          <p:nvPr>
            <p:ph idx="1"/>
          </p:nvPr>
        </p:nvSpPr>
        <p:spPr>
          <a:xfrm>
            <a:off x="2282983" y="1333201"/>
            <a:ext cx="9413701" cy="4730496"/>
          </a:xfrm>
        </p:spPr>
        <p:txBody>
          <a:bodyPr>
            <a:normAutofit/>
          </a:bodyPr>
          <a:lstStyle/>
          <a:p>
            <a:pPr marR="0" lvl="0" algn="just" defTabSz="914400" rtl="0" eaLnBrk="0" fontAlgn="base" latinLnBrk="0" hangingPunct="0">
              <a:lnSpc>
                <a:spcPct val="16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Employee Registration</a:t>
            </a:r>
            <a:r>
              <a:rPr kumimoji="0" lang="en-US" altLang="en-US" sz="2000" b="0" i="0" u="none" strike="noStrike" cap="none" normalizeH="0" baseline="0" dirty="0">
                <a:ln>
                  <a:noFill/>
                </a:ln>
                <a:solidFill>
                  <a:schemeClr val="tx1"/>
                </a:solidFill>
                <a:effectLst/>
              </a:rPr>
              <a:t> – Employees sign up with their personal and work details and wait for admin approval. </a:t>
            </a:r>
          </a:p>
          <a:p>
            <a:pPr marR="0" lvl="0" algn="just" defTabSz="914400" rtl="0" eaLnBrk="0" fontAlgn="base" latinLnBrk="0" hangingPunct="0">
              <a:lnSpc>
                <a:spcPct val="16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Secure Login</a:t>
            </a:r>
            <a:r>
              <a:rPr kumimoji="0" lang="en-US" altLang="en-US" sz="2000" b="0" i="0" u="none" strike="noStrike" cap="none" normalizeH="0" baseline="0" dirty="0">
                <a:ln>
                  <a:noFill/>
                </a:ln>
                <a:solidFill>
                  <a:schemeClr val="tx1"/>
                </a:solidFill>
                <a:effectLst/>
              </a:rPr>
              <a:t> – After approval, employees receive a password to log in securely. </a:t>
            </a:r>
          </a:p>
          <a:p>
            <a:pPr marR="0" lvl="0" algn="just" defTabSz="914400" rtl="0" eaLnBrk="0" fontAlgn="base" latinLnBrk="0" hangingPunct="0">
              <a:lnSpc>
                <a:spcPct val="16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Access to Approved Data</a:t>
            </a:r>
            <a:r>
              <a:rPr kumimoji="0" lang="en-US" altLang="en-US" sz="2000" b="0" i="0" u="none" strike="noStrike" cap="none" normalizeH="0" baseline="0" dirty="0">
                <a:ln>
                  <a:noFill/>
                </a:ln>
                <a:solidFill>
                  <a:schemeClr val="tx1"/>
                </a:solidFill>
                <a:effectLst/>
              </a:rPr>
              <a:t> – Employees can review salon data that has been approved by the admin. </a:t>
            </a:r>
          </a:p>
          <a:p>
            <a:pPr marR="0" lvl="0" algn="just" defTabSz="914400" rtl="0" eaLnBrk="0" fontAlgn="base" latinLnBrk="0" hangingPunct="0">
              <a:lnSpc>
                <a:spcPct val="16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Data Analysis &amp; Reporting</a:t>
            </a:r>
            <a:r>
              <a:rPr kumimoji="0" lang="en-US" altLang="en-US" sz="2000" b="0" i="0" u="none" strike="noStrike" cap="none" normalizeH="0" baseline="0" dirty="0">
                <a:ln>
                  <a:noFill/>
                </a:ln>
                <a:solidFill>
                  <a:schemeClr val="tx1"/>
                </a:solidFill>
                <a:effectLst/>
              </a:rPr>
              <a:t> – Employees analyze melanin and keratin levels in collected hair and generate reports. </a:t>
            </a:r>
          </a:p>
          <a:p>
            <a:pPr marR="0" lvl="0" algn="just" defTabSz="914400" rtl="0" eaLnBrk="0" fontAlgn="base" latinLnBrk="0" hangingPunct="0">
              <a:lnSpc>
                <a:spcPct val="16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Report Submission &amp; Logout</a:t>
            </a:r>
            <a:r>
              <a:rPr kumimoji="0" lang="en-US" altLang="en-US" sz="2000" b="0" i="0" u="none" strike="noStrike" cap="none" normalizeH="0" baseline="0" dirty="0">
                <a:ln>
                  <a:noFill/>
                </a:ln>
                <a:solidFill>
                  <a:schemeClr val="tx1"/>
                </a:solidFill>
                <a:effectLst/>
              </a:rPr>
              <a:t> – After submitting reports for admin review, employees securely log out. </a:t>
            </a:r>
          </a:p>
          <a:p>
            <a:pPr algn="just">
              <a:lnSpc>
                <a:spcPct val="160000"/>
              </a:lnSpc>
              <a:buFont typeface="Wingdings" panose="05000000000000000000" pitchFamily="2" charset="2"/>
              <a:buChar char="§"/>
            </a:pPr>
            <a:endParaRPr lang="en-IN" sz="2000" dirty="0"/>
          </a:p>
        </p:txBody>
      </p:sp>
      <p:sp>
        <p:nvSpPr>
          <p:cNvPr id="6" name="Content Placeholder 2">
            <a:extLst>
              <a:ext uri="{FF2B5EF4-FFF2-40B4-BE49-F238E27FC236}">
                <a16:creationId xmlns:a16="http://schemas.microsoft.com/office/drawing/2014/main" id="{98838FA3-FF1B-1974-B3AA-06460B4E429C}"/>
              </a:ext>
            </a:extLst>
          </p:cNvPr>
          <p:cNvSpPr txBox="1">
            <a:spLocks/>
          </p:cNvSpPr>
          <p:nvPr/>
        </p:nvSpPr>
        <p:spPr>
          <a:xfrm>
            <a:off x="1677971" y="878264"/>
            <a:ext cx="10018713" cy="5640371"/>
          </a:xfrm>
          <a:prstGeom prst="rect">
            <a:avLst/>
          </a:prstGeom>
        </p:spPr>
        <p:txBody>
          <a:bodyPr vert="horz" lIns="91440" tIns="45720" rIns="91440" bIns="45720" rtlCol="0" anchor="ctr">
            <a:no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lgn="just">
              <a:lnSpc>
                <a:spcPct val="170000"/>
              </a:lnSpc>
              <a:buFont typeface="Arial"/>
              <a:buNone/>
            </a:pPr>
            <a:endParaRPr lang="en-IN" sz="1800" dirty="0"/>
          </a:p>
        </p:txBody>
      </p:sp>
    </p:spTree>
    <p:extLst>
      <p:ext uri="{BB962C8B-B14F-4D97-AF65-F5344CB8AC3E}">
        <p14:creationId xmlns:p14="http://schemas.microsoft.com/office/powerpoint/2010/main" val="2600170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BF7595F-BCEF-D833-D5E3-8A43593FA4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481" y="1040130"/>
            <a:ext cx="4572000" cy="2669540"/>
          </a:xfrm>
          <a:prstGeom prst="rect">
            <a:avLst/>
          </a:prstGeom>
        </p:spPr>
      </p:pic>
      <p:pic>
        <p:nvPicPr>
          <p:cNvPr id="7" name="Picture 6">
            <a:extLst>
              <a:ext uri="{FF2B5EF4-FFF2-40B4-BE49-F238E27FC236}">
                <a16:creationId xmlns:a16="http://schemas.microsoft.com/office/drawing/2014/main" id="{DFA98CC5-44D3-5E12-0C5B-8B68BC8910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50193" y="1040130"/>
            <a:ext cx="4745849" cy="2669540"/>
          </a:xfrm>
          <a:prstGeom prst="rect">
            <a:avLst/>
          </a:prstGeom>
        </p:spPr>
      </p:pic>
      <p:pic>
        <p:nvPicPr>
          <p:cNvPr id="9" name="Picture 8">
            <a:extLst>
              <a:ext uri="{FF2B5EF4-FFF2-40B4-BE49-F238E27FC236}">
                <a16:creationId xmlns:a16="http://schemas.microsoft.com/office/drawing/2014/main" id="{F85320DD-8BD8-5E9A-05D2-2F4A594BE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2481" y="3972560"/>
            <a:ext cx="4572000" cy="2423159"/>
          </a:xfrm>
          <a:prstGeom prst="rect">
            <a:avLst/>
          </a:prstGeom>
        </p:spPr>
      </p:pic>
      <p:pic>
        <p:nvPicPr>
          <p:cNvPr id="10" name="Picture 9">
            <a:extLst>
              <a:ext uri="{FF2B5EF4-FFF2-40B4-BE49-F238E27FC236}">
                <a16:creationId xmlns:a16="http://schemas.microsoft.com/office/drawing/2014/main" id="{3227CE79-EFB0-F29A-1532-094C8D4D6B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50193" y="3972561"/>
            <a:ext cx="4846316" cy="2423158"/>
          </a:xfrm>
          <a:prstGeom prst="rect">
            <a:avLst/>
          </a:prstGeom>
        </p:spPr>
      </p:pic>
      <p:sp>
        <p:nvSpPr>
          <p:cNvPr id="12" name="TextBox 11">
            <a:extLst>
              <a:ext uri="{FF2B5EF4-FFF2-40B4-BE49-F238E27FC236}">
                <a16:creationId xmlns:a16="http://schemas.microsoft.com/office/drawing/2014/main" id="{6C9B3982-AD4E-3857-7C52-4DA100F65D19}"/>
              </a:ext>
            </a:extLst>
          </p:cNvPr>
          <p:cNvSpPr txBox="1"/>
          <p:nvPr/>
        </p:nvSpPr>
        <p:spPr>
          <a:xfrm>
            <a:off x="1615300" y="98475"/>
            <a:ext cx="9540380" cy="1200329"/>
          </a:xfrm>
          <a:prstGeom prst="rect">
            <a:avLst/>
          </a:prstGeom>
          <a:noFill/>
        </p:spPr>
        <p:txBody>
          <a:bodyPr wrap="square">
            <a:spAutoFit/>
          </a:bodyPr>
          <a:lstStyle/>
          <a:p>
            <a:r>
              <a:rPr lang="en-US" sz="3600" u="sng" dirty="0">
                <a:effectLst/>
                <a:latin typeface="Times New Roman" panose="02020603050405020304" pitchFamily="18" charset="0"/>
                <a:ea typeface="Times New Roman" panose="02020603050405020304" pitchFamily="18" charset="0"/>
                <a:cs typeface="Latha" panose="020B0604020202020204" pitchFamily="34" charset="0"/>
              </a:rPr>
              <a:t>MODULE 3: </a:t>
            </a:r>
            <a:r>
              <a:rPr lang="en-US" sz="3600" u="sng" dirty="0">
                <a:latin typeface="Times New Roman" panose="02020603050405020304" pitchFamily="18" charset="0"/>
                <a:ea typeface="Times New Roman" panose="02020603050405020304" pitchFamily="18" charset="0"/>
                <a:cs typeface="Latha" panose="020B0604020202020204" pitchFamily="34" charset="0"/>
              </a:rPr>
              <a:t>OUTPUT</a:t>
            </a:r>
            <a:br>
              <a:rPr lang="en-IN" sz="3600" u="sng" dirty="0">
                <a:effectLst/>
                <a:latin typeface="Calibri" panose="020F0502020204030204" pitchFamily="34" charset="0"/>
                <a:ea typeface="Calibri" panose="020F0502020204030204" pitchFamily="34" charset="0"/>
                <a:cs typeface="Latha" panose="020B0604020202020204" pitchFamily="34" charset="0"/>
              </a:rPr>
            </a:br>
            <a:endParaRPr lang="en-IN" sz="3600" dirty="0"/>
          </a:p>
        </p:txBody>
      </p:sp>
    </p:spTree>
    <p:extLst>
      <p:ext uri="{BB962C8B-B14F-4D97-AF65-F5344CB8AC3E}">
        <p14:creationId xmlns:p14="http://schemas.microsoft.com/office/powerpoint/2010/main" val="894014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3BD835-4AD8-71E6-3156-BA5CE82DF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4506" y="2178764"/>
            <a:ext cx="5328280" cy="2667556"/>
          </a:xfrm>
          <a:prstGeom prst="rect">
            <a:avLst/>
          </a:prstGeom>
        </p:spPr>
      </p:pic>
      <p:pic>
        <p:nvPicPr>
          <p:cNvPr id="4" name="Picture 3">
            <a:extLst>
              <a:ext uri="{FF2B5EF4-FFF2-40B4-BE49-F238E27FC236}">
                <a16:creationId xmlns:a16="http://schemas.microsoft.com/office/drawing/2014/main" id="{BD8075F0-F8F0-BFA4-F80A-1DBF4A554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72959" y="2178764"/>
            <a:ext cx="4763697" cy="2667556"/>
          </a:xfrm>
          <a:prstGeom prst="rect">
            <a:avLst/>
          </a:prstGeom>
        </p:spPr>
      </p:pic>
      <p:sp>
        <p:nvSpPr>
          <p:cNvPr id="6" name="TextBox 5">
            <a:extLst>
              <a:ext uri="{FF2B5EF4-FFF2-40B4-BE49-F238E27FC236}">
                <a16:creationId xmlns:a16="http://schemas.microsoft.com/office/drawing/2014/main" id="{EA6968A3-3645-CFB3-3AF6-C6D69757491A}"/>
              </a:ext>
            </a:extLst>
          </p:cNvPr>
          <p:cNvSpPr txBox="1"/>
          <p:nvPr/>
        </p:nvSpPr>
        <p:spPr>
          <a:xfrm>
            <a:off x="1737360" y="342315"/>
            <a:ext cx="6096000" cy="1200329"/>
          </a:xfrm>
          <a:prstGeom prst="rect">
            <a:avLst/>
          </a:prstGeom>
          <a:noFill/>
        </p:spPr>
        <p:txBody>
          <a:bodyPr wrap="square">
            <a:spAutoFit/>
          </a:bodyPr>
          <a:lstStyle/>
          <a:p>
            <a:r>
              <a:rPr lang="en-US" sz="3600" u="sng" dirty="0">
                <a:effectLst/>
                <a:ea typeface="Times New Roman" panose="02020603050405020304" pitchFamily="18" charset="0"/>
                <a:cs typeface="Latha" panose="020B0604020202020204" pitchFamily="34" charset="0"/>
              </a:rPr>
              <a:t>MODULE 3: </a:t>
            </a:r>
            <a:r>
              <a:rPr lang="en-US" sz="3600" u="sng" dirty="0">
                <a:ea typeface="Times New Roman" panose="02020603050405020304" pitchFamily="18" charset="0"/>
                <a:cs typeface="Latha" panose="020B0604020202020204" pitchFamily="34" charset="0"/>
              </a:rPr>
              <a:t>OUTPUT(</a:t>
            </a:r>
            <a:r>
              <a:rPr lang="en-US" sz="3600" u="sng" dirty="0" err="1">
                <a:ea typeface="Times New Roman" panose="02020603050405020304" pitchFamily="18" charset="0"/>
                <a:cs typeface="Latha" panose="020B0604020202020204" pitchFamily="34" charset="0"/>
              </a:rPr>
              <a:t>contd</a:t>
            </a:r>
            <a:r>
              <a:rPr lang="en-US" sz="3600" u="sng" dirty="0">
                <a:ea typeface="Times New Roman" panose="02020603050405020304" pitchFamily="18" charset="0"/>
                <a:cs typeface="Latha" panose="020B0604020202020204" pitchFamily="34" charset="0"/>
              </a:rPr>
              <a:t>)</a:t>
            </a:r>
            <a:br>
              <a:rPr lang="en-IN" sz="3600" u="sng" dirty="0">
                <a:effectLst/>
                <a:ea typeface="Calibri" panose="020F0502020204030204" pitchFamily="34" charset="0"/>
                <a:cs typeface="Latha" panose="020B0604020202020204" pitchFamily="34" charset="0"/>
              </a:rPr>
            </a:br>
            <a:endParaRPr lang="en-IN" sz="3600" dirty="0"/>
          </a:p>
        </p:txBody>
      </p:sp>
    </p:spTree>
    <p:extLst>
      <p:ext uri="{BB962C8B-B14F-4D97-AF65-F5344CB8AC3E}">
        <p14:creationId xmlns:p14="http://schemas.microsoft.com/office/powerpoint/2010/main" val="20151311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77C0E-9E3D-7E50-C598-5AB4A61A7035}"/>
              </a:ext>
            </a:extLst>
          </p:cNvPr>
          <p:cNvSpPr>
            <a:spLocks noGrp="1"/>
          </p:cNvSpPr>
          <p:nvPr>
            <p:ph type="title"/>
          </p:nvPr>
        </p:nvSpPr>
        <p:spPr>
          <a:xfrm>
            <a:off x="1682274" y="169683"/>
            <a:ext cx="10018713" cy="1131216"/>
          </a:xfrm>
        </p:spPr>
        <p:txBody>
          <a:bodyPr>
            <a:noAutofit/>
          </a:bodyPr>
          <a:lstStyle/>
          <a:p>
            <a:pPr algn="l"/>
            <a:r>
              <a:rPr lang="en-US" u="sng" dirty="0">
                <a:effectLst/>
                <a:ea typeface="Times New Roman" panose="02020603050405020304" pitchFamily="18" charset="0"/>
                <a:cs typeface="Latha" panose="020B0604020202020204" pitchFamily="34" charset="0"/>
              </a:rPr>
              <a:t>MODULE 4: PROCESS ANALYSIS</a:t>
            </a:r>
            <a:br>
              <a:rPr lang="en-IN" u="sng" dirty="0">
                <a:effectLst/>
                <a:ea typeface="Calibri" panose="020F0502020204030204" pitchFamily="34" charset="0"/>
                <a:cs typeface="Latha" panose="020B0604020202020204" pitchFamily="34" charset="0"/>
              </a:rPr>
            </a:br>
            <a:endParaRPr lang="en-IN" u="sng" dirty="0"/>
          </a:p>
        </p:txBody>
      </p:sp>
      <p:sp>
        <p:nvSpPr>
          <p:cNvPr id="4" name="Rectangle 1">
            <a:extLst>
              <a:ext uri="{FF2B5EF4-FFF2-40B4-BE49-F238E27FC236}">
                <a16:creationId xmlns:a16="http://schemas.microsoft.com/office/drawing/2014/main" id="{5817B0FD-6D4E-E9E1-7DAF-5D77DC47B461}"/>
              </a:ext>
            </a:extLst>
          </p:cNvPr>
          <p:cNvSpPr>
            <a:spLocks noGrp="1" noChangeArrowheads="1"/>
          </p:cNvSpPr>
          <p:nvPr>
            <p:ph idx="1"/>
          </p:nvPr>
        </p:nvSpPr>
        <p:spPr bwMode="auto">
          <a:xfrm>
            <a:off x="2366372" y="1300899"/>
            <a:ext cx="9334615"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Employee Registration &amp; Approval</a:t>
            </a:r>
            <a:r>
              <a:rPr kumimoji="0" lang="en-US" altLang="en-US" sz="2000" b="0" i="0" u="none" strike="noStrike" cap="none" normalizeH="0" baseline="0" dirty="0">
                <a:ln>
                  <a:noFill/>
                </a:ln>
                <a:solidFill>
                  <a:schemeClr val="tx1"/>
                </a:solidFill>
                <a:effectLst/>
              </a:rPr>
              <a:t> – The employee registers and waits for admin approval before accessing the system.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Secure Login</a:t>
            </a:r>
            <a:r>
              <a:rPr kumimoji="0" lang="en-US" altLang="en-US" sz="2000" b="0" i="0" u="none" strike="noStrike" cap="none" normalizeH="0" baseline="0" dirty="0">
                <a:ln>
                  <a:noFill/>
                </a:ln>
                <a:solidFill>
                  <a:schemeClr val="tx1"/>
                </a:solidFill>
                <a:effectLst/>
              </a:rPr>
              <a:t> – Employees use admin-approved credentials to access the module securely.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Data Review &amp; Upload</a:t>
            </a:r>
            <a:r>
              <a:rPr kumimoji="0" lang="en-US" altLang="en-US" sz="2000" b="0" i="0" u="none" strike="noStrike" cap="none" normalizeH="0" baseline="0" dirty="0">
                <a:ln>
                  <a:noFill/>
                </a:ln>
                <a:solidFill>
                  <a:schemeClr val="tx1"/>
                </a:solidFill>
                <a:effectLst/>
              </a:rPr>
              <a:t> – The employee reviews approved collection management data and uploads melanin and keratin information.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Experimental Testing</a:t>
            </a:r>
            <a:r>
              <a:rPr kumimoji="0" lang="en-US" altLang="en-US" sz="2000" b="0" i="0" u="none" strike="noStrike" cap="none" normalizeH="0" baseline="0" dirty="0">
                <a:ln>
                  <a:noFill/>
                </a:ln>
                <a:solidFill>
                  <a:schemeClr val="tx1"/>
                </a:solidFill>
                <a:effectLst/>
              </a:rPr>
              <a:t> – Conducts temperature-based experiments using ionic liquids to analyze melanin and keratin properties. </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sz="2000" b="1" i="0" u="none" strike="noStrike" cap="none" normalizeH="0" baseline="0" dirty="0">
                <a:ln>
                  <a:noFill/>
                </a:ln>
                <a:solidFill>
                  <a:schemeClr val="tx1"/>
                </a:solidFill>
                <a:effectLst/>
              </a:rPr>
              <a:t>Report Submission</a:t>
            </a:r>
            <a:r>
              <a:rPr kumimoji="0" lang="en-US" altLang="en-US" sz="2000" b="0" i="0" u="none" strike="noStrike" cap="none" normalizeH="0" baseline="0" dirty="0">
                <a:ln>
                  <a:noFill/>
                </a:ln>
                <a:solidFill>
                  <a:schemeClr val="tx1"/>
                </a:solidFill>
                <a:effectLst/>
              </a:rPr>
              <a:t> – After analyzing results, a detailed report is submitted to the admin for review and further processing. </a:t>
            </a:r>
          </a:p>
        </p:txBody>
      </p:sp>
    </p:spTree>
    <p:extLst>
      <p:ext uri="{BB962C8B-B14F-4D97-AF65-F5344CB8AC3E}">
        <p14:creationId xmlns:p14="http://schemas.microsoft.com/office/powerpoint/2010/main" val="706850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A2E86925-BBB7-E23F-5DC6-2A21D47B20F2}"/>
              </a:ext>
            </a:extLst>
          </p:cNvPr>
          <p:cNvSpPr>
            <a:spLocks noGrp="1"/>
          </p:cNvSpPr>
          <p:nvPr>
            <p:ph type="title"/>
          </p:nvPr>
        </p:nvSpPr>
        <p:spPr>
          <a:xfrm>
            <a:off x="1748471" y="208281"/>
            <a:ext cx="10018713" cy="1061720"/>
          </a:xfrm>
        </p:spPr>
        <p:txBody>
          <a:bodyPr>
            <a:normAutofit fontScale="90000"/>
          </a:bodyPr>
          <a:lstStyle/>
          <a:p>
            <a:pPr algn="l"/>
            <a:r>
              <a:rPr lang="en-US" u="sng" dirty="0">
                <a:effectLst/>
                <a:ea typeface="Times New Roman" panose="02020603050405020304" pitchFamily="18" charset="0"/>
                <a:cs typeface="Latha" panose="020B0604020202020204" pitchFamily="34" charset="0"/>
              </a:rPr>
              <a:t>MODULE 4: OUTPUT</a:t>
            </a:r>
            <a:br>
              <a:rPr lang="en-IN" u="sng" dirty="0">
                <a:effectLst/>
                <a:ea typeface="Calibri" panose="020F0502020204030204" pitchFamily="34" charset="0"/>
                <a:cs typeface="Latha" panose="020B0604020202020204" pitchFamily="34" charset="0"/>
              </a:rPr>
            </a:br>
            <a:endParaRPr lang="en-IN" dirty="0"/>
          </a:p>
        </p:txBody>
      </p:sp>
      <p:pic>
        <p:nvPicPr>
          <p:cNvPr id="18" name="Picture 17">
            <a:extLst>
              <a:ext uri="{FF2B5EF4-FFF2-40B4-BE49-F238E27FC236}">
                <a16:creationId xmlns:a16="http://schemas.microsoft.com/office/drawing/2014/main" id="{D255B4DC-FFA1-1CC1-D6C9-606EACF3DB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9600" y="985520"/>
            <a:ext cx="4340578" cy="2441575"/>
          </a:xfrm>
          <a:prstGeom prst="rect">
            <a:avLst/>
          </a:prstGeom>
        </p:spPr>
      </p:pic>
      <p:pic>
        <p:nvPicPr>
          <p:cNvPr id="20" name="Picture 19">
            <a:extLst>
              <a:ext uri="{FF2B5EF4-FFF2-40B4-BE49-F238E27FC236}">
                <a16:creationId xmlns:a16="http://schemas.microsoft.com/office/drawing/2014/main" id="{5BE2BA6E-DED3-D2B2-6074-5ACDD2D46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982" y="985520"/>
            <a:ext cx="4569741" cy="2441575"/>
          </a:xfrm>
          <a:prstGeom prst="rect">
            <a:avLst/>
          </a:prstGeom>
        </p:spPr>
      </p:pic>
      <p:pic>
        <p:nvPicPr>
          <p:cNvPr id="22" name="Picture 21">
            <a:extLst>
              <a:ext uri="{FF2B5EF4-FFF2-40B4-BE49-F238E27FC236}">
                <a16:creationId xmlns:a16="http://schemas.microsoft.com/office/drawing/2014/main" id="{25666047-5D2A-D917-DEFB-B8AF3E74F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9600" y="3657600"/>
            <a:ext cx="4340578" cy="2441575"/>
          </a:xfrm>
          <a:prstGeom prst="rect">
            <a:avLst/>
          </a:prstGeom>
        </p:spPr>
      </p:pic>
      <p:pic>
        <p:nvPicPr>
          <p:cNvPr id="24" name="Picture 23">
            <a:extLst>
              <a:ext uri="{FF2B5EF4-FFF2-40B4-BE49-F238E27FC236}">
                <a16:creationId xmlns:a16="http://schemas.microsoft.com/office/drawing/2014/main" id="{3BFF7AFF-B109-1DA0-EEAA-843440F123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94983" y="3657600"/>
            <a:ext cx="4569742" cy="2570480"/>
          </a:xfrm>
          <a:prstGeom prst="rect">
            <a:avLst/>
          </a:prstGeom>
        </p:spPr>
      </p:pic>
    </p:spTree>
    <p:extLst>
      <p:ext uri="{BB962C8B-B14F-4D97-AF65-F5344CB8AC3E}">
        <p14:creationId xmlns:p14="http://schemas.microsoft.com/office/powerpoint/2010/main" val="558228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6460B9-67A0-7AA2-55BB-E82087968C0F}"/>
              </a:ext>
            </a:extLst>
          </p:cNvPr>
          <p:cNvSpPr txBox="1"/>
          <p:nvPr/>
        </p:nvSpPr>
        <p:spPr>
          <a:xfrm>
            <a:off x="1664634" y="112544"/>
            <a:ext cx="7833360" cy="1323439"/>
          </a:xfrm>
          <a:prstGeom prst="rect">
            <a:avLst/>
          </a:prstGeom>
          <a:noFill/>
        </p:spPr>
        <p:txBody>
          <a:bodyPr wrap="square">
            <a:spAutoFit/>
          </a:bodyPr>
          <a:lstStyle/>
          <a:p>
            <a:r>
              <a:rPr lang="en-US" sz="4000" u="sng" dirty="0">
                <a:effectLst/>
                <a:ea typeface="Times New Roman" panose="02020603050405020304" pitchFamily="18" charset="0"/>
                <a:cs typeface="Latha" panose="020B0604020202020204" pitchFamily="34" charset="0"/>
              </a:rPr>
              <a:t>MODULE 4: OUTPUT(CONTD)</a:t>
            </a:r>
            <a:br>
              <a:rPr lang="en-IN" sz="4000" u="sng" dirty="0">
                <a:effectLst/>
                <a:ea typeface="Calibri" panose="020F0502020204030204" pitchFamily="34" charset="0"/>
                <a:cs typeface="Latha" panose="020B0604020202020204" pitchFamily="34" charset="0"/>
              </a:rPr>
            </a:br>
            <a:endParaRPr lang="en-IN" sz="4000" dirty="0"/>
          </a:p>
        </p:txBody>
      </p:sp>
      <p:pic>
        <p:nvPicPr>
          <p:cNvPr id="5" name="Picture 4">
            <a:extLst>
              <a:ext uri="{FF2B5EF4-FFF2-40B4-BE49-F238E27FC236}">
                <a16:creationId xmlns:a16="http://schemas.microsoft.com/office/drawing/2014/main" id="{AE19E405-FA5A-95FD-D988-D230EBC737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4075" y="3750210"/>
            <a:ext cx="4311049" cy="2468880"/>
          </a:xfrm>
          <a:prstGeom prst="rect">
            <a:avLst/>
          </a:prstGeom>
        </p:spPr>
      </p:pic>
      <p:pic>
        <p:nvPicPr>
          <p:cNvPr id="7" name="Picture 6">
            <a:extLst>
              <a:ext uri="{FF2B5EF4-FFF2-40B4-BE49-F238E27FC236}">
                <a16:creationId xmlns:a16="http://schemas.microsoft.com/office/drawing/2014/main" id="{768C21FC-E125-B3B1-5155-92BA9F45CA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0547" y="1095474"/>
            <a:ext cx="4148491" cy="2333526"/>
          </a:xfrm>
          <a:prstGeom prst="rect">
            <a:avLst/>
          </a:prstGeom>
        </p:spPr>
      </p:pic>
      <p:pic>
        <p:nvPicPr>
          <p:cNvPr id="9" name="Picture 8">
            <a:extLst>
              <a:ext uri="{FF2B5EF4-FFF2-40B4-BE49-F238E27FC236}">
                <a16:creationId xmlns:a16="http://schemas.microsoft.com/office/drawing/2014/main" id="{C5FCE49F-51DF-8E19-0E18-7CE93B00B8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2470" y="1095474"/>
            <a:ext cx="4311049" cy="2333526"/>
          </a:xfrm>
          <a:prstGeom prst="rect">
            <a:avLst/>
          </a:prstGeom>
        </p:spPr>
      </p:pic>
      <p:pic>
        <p:nvPicPr>
          <p:cNvPr id="11" name="Picture 10">
            <a:extLst>
              <a:ext uri="{FF2B5EF4-FFF2-40B4-BE49-F238E27FC236}">
                <a16:creationId xmlns:a16="http://schemas.microsoft.com/office/drawing/2014/main" id="{A09DD7E5-5817-B174-096D-5E34E17922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0546" y="3750210"/>
            <a:ext cx="4148491" cy="2468880"/>
          </a:xfrm>
          <a:prstGeom prst="rect">
            <a:avLst/>
          </a:prstGeom>
        </p:spPr>
      </p:pic>
    </p:spTree>
    <p:extLst>
      <p:ext uri="{BB962C8B-B14F-4D97-AF65-F5344CB8AC3E}">
        <p14:creationId xmlns:p14="http://schemas.microsoft.com/office/powerpoint/2010/main" val="35614370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9D61A-1F06-5B02-AB60-FF176A064C63}"/>
              </a:ext>
            </a:extLst>
          </p:cNvPr>
          <p:cNvSpPr>
            <a:spLocks noGrp="1"/>
          </p:cNvSpPr>
          <p:nvPr>
            <p:ph type="title"/>
          </p:nvPr>
        </p:nvSpPr>
        <p:spPr>
          <a:xfrm>
            <a:off x="1545679" y="312499"/>
            <a:ext cx="10018713" cy="1180707"/>
          </a:xfrm>
        </p:spPr>
        <p:txBody>
          <a:bodyPr>
            <a:normAutofit fontScale="90000"/>
          </a:bodyPr>
          <a:lstStyle/>
          <a:p>
            <a:pPr algn="l"/>
            <a:r>
              <a:rPr lang="en-US" u="sng" dirty="0">
                <a:effectLst/>
                <a:latin typeface="Times New Roman" panose="02020603050405020304" pitchFamily="18" charset="0"/>
                <a:ea typeface="Times New Roman" panose="02020603050405020304" pitchFamily="18" charset="0"/>
                <a:cs typeface="Latha" panose="020B0604020202020204" pitchFamily="34" charset="0"/>
              </a:rPr>
              <a:t>MODULE 5: ADMIN</a:t>
            </a:r>
            <a:br>
              <a:rPr lang="en-IN" sz="1800" dirty="0">
                <a:effectLst/>
                <a:latin typeface="Calibri" panose="020F0502020204030204" pitchFamily="34" charset="0"/>
                <a:ea typeface="Calibri" panose="020F0502020204030204" pitchFamily="34" charset="0"/>
                <a:cs typeface="Latha" panose="020B0604020202020204" pitchFamily="34" charset="0"/>
              </a:rPr>
            </a:br>
            <a:endParaRPr lang="en-IN" dirty="0"/>
          </a:p>
        </p:txBody>
      </p:sp>
      <p:sp>
        <p:nvSpPr>
          <p:cNvPr id="4" name="Rectangle 1">
            <a:extLst>
              <a:ext uri="{FF2B5EF4-FFF2-40B4-BE49-F238E27FC236}">
                <a16:creationId xmlns:a16="http://schemas.microsoft.com/office/drawing/2014/main" id="{71EAD29C-931D-F334-B352-785A081E712E}"/>
              </a:ext>
            </a:extLst>
          </p:cNvPr>
          <p:cNvSpPr>
            <a:spLocks noGrp="1" noChangeArrowheads="1"/>
          </p:cNvSpPr>
          <p:nvPr>
            <p:ph idx="1"/>
          </p:nvPr>
        </p:nvSpPr>
        <p:spPr bwMode="auto">
          <a:xfrm>
            <a:off x="2200936" y="1221620"/>
            <a:ext cx="9518904"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User Management</a:t>
            </a:r>
            <a:r>
              <a:rPr kumimoji="0" lang="en-US" altLang="en-US" sz="2000" b="0" i="0" u="none" strike="noStrike" cap="none" normalizeH="0" baseline="0" dirty="0">
                <a:ln>
                  <a:noFill/>
                </a:ln>
                <a:solidFill>
                  <a:schemeClr val="tx1"/>
                </a:solidFill>
                <a:effectLst/>
              </a:rPr>
              <a:t> – The admin reviews and approves user registrations for salon owners, collection management employees, and process analysis employees.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Product Uploads</a:t>
            </a:r>
            <a:r>
              <a:rPr kumimoji="0" lang="en-US" altLang="en-US" sz="2000" b="0" i="0" u="none" strike="noStrike" cap="none" normalizeH="0" baseline="0" dirty="0">
                <a:ln>
                  <a:noFill/>
                </a:ln>
                <a:solidFill>
                  <a:schemeClr val="tx1"/>
                </a:solidFill>
                <a:effectLst/>
              </a:rPr>
              <a:t> – The admin uploads product details, which are visible to clients for purchases.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Report Review &amp; Approval</a:t>
            </a:r>
            <a:r>
              <a:rPr kumimoji="0" lang="en-US" altLang="en-US" sz="2000" b="0" i="0" u="none" strike="noStrike" cap="none" normalizeH="0" baseline="0" dirty="0">
                <a:ln>
                  <a:noFill/>
                </a:ln>
                <a:solidFill>
                  <a:schemeClr val="tx1"/>
                </a:solidFill>
                <a:effectLst/>
              </a:rPr>
              <a:t> – The admin examines reports from salon owners, collection management, and process analysis employees before approving or rejecting them.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Payment Processing</a:t>
            </a:r>
            <a:r>
              <a:rPr kumimoji="0" lang="en-US" altLang="en-US" sz="2000" b="0" i="0" u="none" strike="noStrike" cap="none" normalizeH="0" baseline="0" dirty="0">
                <a:ln>
                  <a:noFill/>
                </a:ln>
                <a:solidFill>
                  <a:schemeClr val="tx1"/>
                </a:solidFill>
                <a:effectLst/>
              </a:rPr>
              <a:t> – For approved salon reports, the admin allocates payments and processes transactions. </a:t>
            </a:r>
          </a:p>
          <a:p>
            <a:pPr marL="0" marR="0" lvl="0" indent="0" algn="just" defTabSz="914400" rtl="0" eaLnBrk="0" fontAlgn="base" latinLnBrk="0" hangingPunct="0">
              <a:lnSpc>
                <a:spcPct val="15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rPr>
              <a:t>Comprehensive Report Download</a:t>
            </a:r>
            <a:r>
              <a:rPr kumimoji="0" lang="en-US" altLang="en-US" sz="2000" b="0" i="0" u="none" strike="noStrike" cap="none" normalizeH="0" baseline="0" dirty="0">
                <a:ln>
                  <a:noFill/>
                </a:ln>
                <a:solidFill>
                  <a:schemeClr val="tx1"/>
                </a:solidFill>
                <a:effectLst/>
              </a:rPr>
              <a:t> – The admin can generate and download a summary of all approved reports across different modules. </a:t>
            </a:r>
          </a:p>
        </p:txBody>
      </p:sp>
    </p:spTree>
    <p:extLst>
      <p:ext uri="{BB962C8B-B14F-4D97-AF65-F5344CB8AC3E}">
        <p14:creationId xmlns:p14="http://schemas.microsoft.com/office/powerpoint/2010/main" val="142527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39DCC9-0C07-9F2E-552F-5FFEFE747552}"/>
              </a:ext>
            </a:extLst>
          </p:cNvPr>
          <p:cNvSpPr txBox="1"/>
          <p:nvPr/>
        </p:nvSpPr>
        <p:spPr>
          <a:xfrm>
            <a:off x="1747520" y="240715"/>
            <a:ext cx="6096000" cy="1077218"/>
          </a:xfrm>
          <a:prstGeom prst="rect">
            <a:avLst/>
          </a:prstGeom>
          <a:noFill/>
        </p:spPr>
        <p:txBody>
          <a:bodyPr wrap="square">
            <a:spAutoFit/>
          </a:bodyPr>
          <a:lstStyle/>
          <a:p>
            <a:r>
              <a:rPr lang="en-US" sz="3200" u="sng" dirty="0">
                <a:effectLst/>
                <a:latin typeface="Times New Roman" panose="02020603050405020304" pitchFamily="18" charset="0"/>
                <a:ea typeface="Times New Roman" panose="02020603050405020304" pitchFamily="18" charset="0"/>
                <a:cs typeface="Latha" panose="020B0604020202020204" pitchFamily="34" charset="0"/>
              </a:rPr>
              <a:t>MODULE 5: </a:t>
            </a:r>
            <a:r>
              <a:rPr lang="en-US" sz="3200" u="sng" dirty="0">
                <a:latin typeface="Times New Roman" panose="02020603050405020304" pitchFamily="18" charset="0"/>
                <a:ea typeface="Times New Roman" panose="02020603050405020304" pitchFamily="18" charset="0"/>
                <a:cs typeface="Latha" panose="020B0604020202020204" pitchFamily="34" charset="0"/>
              </a:rPr>
              <a:t>OUTPUT</a:t>
            </a:r>
            <a:br>
              <a:rPr lang="en-IN" sz="3200" dirty="0">
                <a:effectLst/>
                <a:latin typeface="Calibri" panose="020F0502020204030204" pitchFamily="34" charset="0"/>
                <a:ea typeface="Calibri" panose="020F0502020204030204" pitchFamily="34" charset="0"/>
                <a:cs typeface="Latha" panose="020B0604020202020204" pitchFamily="34" charset="0"/>
              </a:rPr>
            </a:br>
            <a:endParaRPr lang="en-IN" sz="3200" dirty="0"/>
          </a:p>
        </p:txBody>
      </p:sp>
      <p:pic>
        <p:nvPicPr>
          <p:cNvPr id="5" name="Picture 4">
            <a:extLst>
              <a:ext uri="{FF2B5EF4-FFF2-40B4-BE49-F238E27FC236}">
                <a16:creationId xmlns:a16="http://schemas.microsoft.com/office/drawing/2014/main" id="{B35CF6F2-0EDB-B60D-A760-61A168E37A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520" y="3429000"/>
            <a:ext cx="3718560" cy="2091690"/>
          </a:xfrm>
          <a:prstGeom prst="rect">
            <a:avLst/>
          </a:prstGeom>
        </p:spPr>
      </p:pic>
      <p:pic>
        <p:nvPicPr>
          <p:cNvPr id="7" name="Picture 6">
            <a:extLst>
              <a:ext uri="{FF2B5EF4-FFF2-40B4-BE49-F238E27FC236}">
                <a16:creationId xmlns:a16="http://schemas.microsoft.com/office/drawing/2014/main" id="{75EA2AB8-CD11-07FE-3EF1-F004CECFB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520" y="1042987"/>
            <a:ext cx="3718560" cy="2091690"/>
          </a:xfrm>
          <a:prstGeom prst="rect">
            <a:avLst/>
          </a:prstGeom>
        </p:spPr>
      </p:pic>
      <p:pic>
        <p:nvPicPr>
          <p:cNvPr id="9" name="Picture 8">
            <a:extLst>
              <a:ext uri="{FF2B5EF4-FFF2-40B4-BE49-F238E27FC236}">
                <a16:creationId xmlns:a16="http://schemas.microsoft.com/office/drawing/2014/main" id="{CB1EBF16-9F94-CC49-00CA-F30961AE39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924" y="1042987"/>
            <a:ext cx="4100124" cy="2153920"/>
          </a:xfrm>
          <a:prstGeom prst="rect">
            <a:avLst/>
          </a:prstGeom>
        </p:spPr>
      </p:pic>
      <p:pic>
        <p:nvPicPr>
          <p:cNvPr id="11" name="Picture 10">
            <a:extLst>
              <a:ext uri="{FF2B5EF4-FFF2-40B4-BE49-F238E27FC236}">
                <a16:creationId xmlns:a16="http://schemas.microsoft.com/office/drawing/2014/main" id="{6A1D18F6-9901-9F6A-B101-38E2FEDD1D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8924" y="3429000"/>
            <a:ext cx="4100124" cy="2306320"/>
          </a:xfrm>
          <a:prstGeom prst="rect">
            <a:avLst/>
          </a:prstGeom>
        </p:spPr>
      </p:pic>
    </p:spTree>
    <p:extLst>
      <p:ext uri="{BB962C8B-B14F-4D97-AF65-F5344CB8AC3E}">
        <p14:creationId xmlns:p14="http://schemas.microsoft.com/office/powerpoint/2010/main" val="37592051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583C30-3F9C-BB65-F4C6-D02C065B9676}"/>
              </a:ext>
            </a:extLst>
          </p:cNvPr>
          <p:cNvSpPr txBox="1"/>
          <p:nvPr/>
        </p:nvSpPr>
        <p:spPr>
          <a:xfrm>
            <a:off x="1757680" y="271195"/>
            <a:ext cx="6096000" cy="1077218"/>
          </a:xfrm>
          <a:prstGeom prst="rect">
            <a:avLst/>
          </a:prstGeom>
          <a:noFill/>
        </p:spPr>
        <p:txBody>
          <a:bodyPr wrap="square">
            <a:spAutoFit/>
          </a:bodyPr>
          <a:lstStyle/>
          <a:p>
            <a:r>
              <a:rPr lang="en-US" sz="3200" u="sng" dirty="0">
                <a:effectLst/>
                <a:latin typeface="+mj-lt"/>
                <a:ea typeface="Times New Roman" panose="02020603050405020304" pitchFamily="18" charset="0"/>
                <a:cs typeface="Latha" panose="020B0604020202020204" pitchFamily="34" charset="0"/>
              </a:rPr>
              <a:t>MODULE 5: </a:t>
            </a:r>
            <a:r>
              <a:rPr lang="en-US" sz="3200" u="sng" dirty="0">
                <a:latin typeface="+mj-lt"/>
                <a:ea typeface="Times New Roman" panose="02020603050405020304" pitchFamily="18" charset="0"/>
                <a:cs typeface="Latha" panose="020B0604020202020204" pitchFamily="34" charset="0"/>
              </a:rPr>
              <a:t>OUTPUT(CONTD)</a:t>
            </a:r>
            <a:br>
              <a:rPr lang="en-IN" sz="3200" dirty="0">
                <a:effectLst/>
                <a:latin typeface="+mj-lt"/>
                <a:ea typeface="Calibri" panose="020F0502020204030204" pitchFamily="34" charset="0"/>
                <a:cs typeface="Latha" panose="020B0604020202020204" pitchFamily="34" charset="0"/>
              </a:rPr>
            </a:br>
            <a:endParaRPr lang="en-IN" sz="3200" dirty="0">
              <a:latin typeface="+mj-lt"/>
            </a:endParaRPr>
          </a:p>
        </p:txBody>
      </p:sp>
      <p:pic>
        <p:nvPicPr>
          <p:cNvPr id="9" name="Picture 8">
            <a:extLst>
              <a:ext uri="{FF2B5EF4-FFF2-40B4-BE49-F238E27FC236}">
                <a16:creationId xmlns:a16="http://schemas.microsoft.com/office/drawing/2014/main" id="{C04615CB-AD88-3CFB-DFE7-AEFCD87F5F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004" y="1066800"/>
            <a:ext cx="4352996" cy="2448560"/>
          </a:xfrm>
          <a:prstGeom prst="rect">
            <a:avLst/>
          </a:prstGeom>
        </p:spPr>
      </p:pic>
      <p:pic>
        <p:nvPicPr>
          <p:cNvPr id="11" name="Picture 10">
            <a:extLst>
              <a:ext uri="{FF2B5EF4-FFF2-40B4-BE49-F238E27FC236}">
                <a16:creationId xmlns:a16="http://schemas.microsoft.com/office/drawing/2014/main" id="{7B5283E0-7A1E-83C0-FA52-1ADED37A3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1539" y="1066800"/>
            <a:ext cx="4480560" cy="2520315"/>
          </a:xfrm>
          <a:prstGeom prst="rect">
            <a:avLst/>
          </a:prstGeom>
        </p:spPr>
      </p:pic>
      <p:pic>
        <p:nvPicPr>
          <p:cNvPr id="13" name="Picture 12">
            <a:extLst>
              <a:ext uri="{FF2B5EF4-FFF2-40B4-BE49-F238E27FC236}">
                <a16:creationId xmlns:a16="http://schemas.microsoft.com/office/drawing/2014/main" id="{B8E786D0-455C-A57C-1D54-481D0D82F0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9502" y="3977640"/>
            <a:ext cx="4638516" cy="2609165"/>
          </a:xfrm>
          <a:prstGeom prst="rect">
            <a:avLst/>
          </a:prstGeom>
        </p:spPr>
      </p:pic>
    </p:spTree>
    <p:extLst>
      <p:ext uri="{BB962C8B-B14F-4D97-AF65-F5344CB8AC3E}">
        <p14:creationId xmlns:p14="http://schemas.microsoft.com/office/powerpoint/2010/main" val="808763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A5C6-DCEA-A300-BE3D-936BF1388C05}"/>
              </a:ext>
            </a:extLst>
          </p:cNvPr>
          <p:cNvSpPr>
            <a:spLocks noGrp="1"/>
          </p:cNvSpPr>
          <p:nvPr>
            <p:ph type="title"/>
          </p:nvPr>
        </p:nvSpPr>
        <p:spPr>
          <a:xfrm>
            <a:off x="1685478" y="97536"/>
            <a:ext cx="10018713" cy="478536"/>
          </a:xfrm>
        </p:spPr>
        <p:txBody>
          <a:bodyPr>
            <a:normAutofit fontScale="90000"/>
          </a:bodyPr>
          <a:lstStyle/>
          <a:p>
            <a:pPr algn="l"/>
            <a:r>
              <a:rPr lang="en-IN" sz="3200" u="sng" dirty="0"/>
              <a:t>DOMAIN-INTRODUCTION</a:t>
            </a:r>
          </a:p>
        </p:txBody>
      </p:sp>
      <p:sp>
        <p:nvSpPr>
          <p:cNvPr id="3" name="Content Placeholder 2">
            <a:extLst>
              <a:ext uri="{FF2B5EF4-FFF2-40B4-BE49-F238E27FC236}">
                <a16:creationId xmlns:a16="http://schemas.microsoft.com/office/drawing/2014/main" id="{2490DA9A-0290-B67B-3DA6-50FA4F767A5A}"/>
              </a:ext>
            </a:extLst>
          </p:cNvPr>
          <p:cNvSpPr>
            <a:spLocks noGrp="1"/>
          </p:cNvSpPr>
          <p:nvPr>
            <p:ph idx="1"/>
          </p:nvPr>
        </p:nvSpPr>
        <p:spPr>
          <a:xfrm>
            <a:off x="1758501" y="856488"/>
            <a:ext cx="9945690" cy="5812536"/>
          </a:xfrm>
        </p:spPr>
        <p:txBody>
          <a:bodyPr anchor="t">
            <a:noAutofit/>
          </a:bodyPr>
          <a:lstStyle/>
          <a:p>
            <a:pPr algn="just">
              <a:lnSpc>
                <a:spcPct val="150000"/>
              </a:lnSpc>
              <a:buFont typeface="Wingdings" panose="05000000000000000000" pitchFamily="2" charset="2"/>
              <a:buChar char="Ø"/>
            </a:pPr>
            <a:r>
              <a:rPr lang="en-US" sz="2000" b="1" dirty="0"/>
              <a:t>Machine learning plays a crucial role in optimizing the extraction process of hair waste by analyzing its composition (melanin and keratin content). </a:t>
            </a:r>
          </a:p>
          <a:p>
            <a:pPr algn="just">
              <a:lnSpc>
                <a:spcPct val="150000"/>
              </a:lnSpc>
              <a:buFont typeface="Wingdings" panose="05000000000000000000" pitchFamily="2" charset="2"/>
              <a:buChar char="Ø"/>
            </a:pPr>
            <a:r>
              <a:rPr lang="en-US" sz="2000" b="1" dirty="0"/>
              <a:t>The decision tree algorithm helps determine the most efficient extraction methods for developing high-quality sustainable beauty and hair care products. </a:t>
            </a:r>
          </a:p>
          <a:p>
            <a:pPr algn="just">
              <a:lnSpc>
                <a:spcPct val="150000"/>
              </a:lnSpc>
              <a:buFont typeface="Wingdings" panose="05000000000000000000" pitchFamily="2" charset="2"/>
              <a:buChar char="Ø"/>
            </a:pPr>
            <a:r>
              <a:rPr lang="en-US" sz="2000" b="1" dirty="0"/>
              <a:t>Additionally, machine learning enhances the system by:</a:t>
            </a:r>
          </a:p>
          <a:p>
            <a:pPr algn="just">
              <a:lnSpc>
                <a:spcPct val="150000"/>
              </a:lnSpc>
              <a:buFont typeface="Wingdings" panose="05000000000000000000" pitchFamily="2" charset="2"/>
              <a:buChar char="Ø"/>
            </a:pPr>
            <a:r>
              <a:rPr lang="en-US" sz="2000" b="1" dirty="0"/>
              <a:t>Automating the classification of hair waste based on its biochemical properties.</a:t>
            </a:r>
          </a:p>
          <a:p>
            <a:pPr algn="just">
              <a:lnSpc>
                <a:spcPct val="150000"/>
              </a:lnSpc>
              <a:buFont typeface="Wingdings" panose="05000000000000000000" pitchFamily="2" charset="2"/>
              <a:buChar char="Ø"/>
            </a:pPr>
            <a:r>
              <a:rPr lang="en-US" sz="2000" b="1" dirty="0"/>
              <a:t>Improving decision-making in processing and repurposing waste.</a:t>
            </a:r>
          </a:p>
          <a:p>
            <a:pPr algn="just">
              <a:lnSpc>
                <a:spcPct val="150000"/>
              </a:lnSpc>
              <a:buFont typeface="Wingdings" panose="05000000000000000000" pitchFamily="2" charset="2"/>
              <a:buChar char="Ø"/>
            </a:pPr>
            <a:r>
              <a:rPr lang="en-US" sz="2000" b="1" dirty="0"/>
              <a:t>Generating insights for salons and manufacturers to streamline operations.</a:t>
            </a:r>
          </a:p>
          <a:p>
            <a:pPr algn="just">
              <a:lnSpc>
                <a:spcPct val="150000"/>
              </a:lnSpc>
              <a:buFont typeface="Wingdings" panose="05000000000000000000" pitchFamily="2" charset="2"/>
              <a:buChar char="Ø"/>
            </a:pPr>
            <a:r>
              <a:rPr lang="en-US" sz="2000" b="1" dirty="0"/>
              <a:t>Reducing environmental impact by maximizing resource utilization.</a:t>
            </a:r>
          </a:p>
          <a:p>
            <a:pPr algn="just">
              <a:lnSpc>
                <a:spcPct val="150000"/>
              </a:lnSpc>
              <a:buFont typeface="Wingdings" panose="05000000000000000000" pitchFamily="2" charset="2"/>
              <a:buChar char="Ø"/>
            </a:pPr>
            <a:endParaRPr lang="en-IN" sz="2000" b="1" dirty="0"/>
          </a:p>
        </p:txBody>
      </p:sp>
    </p:spTree>
    <p:extLst>
      <p:ext uri="{BB962C8B-B14F-4D97-AF65-F5344CB8AC3E}">
        <p14:creationId xmlns:p14="http://schemas.microsoft.com/office/powerpoint/2010/main" val="6274309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EF913F1-9B46-2F0E-6B47-7D816EA3A25E}"/>
              </a:ext>
            </a:extLst>
          </p:cNvPr>
          <p:cNvSpPr txBox="1"/>
          <p:nvPr/>
        </p:nvSpPr>
        <p:spPr>
          <a:xfrm>
            <a:off x="1798320" y="152400"/>
            <a:ext cx="4705327" cy="707886"/>
          </a:xfrm>
          <a:prstGeom prst="rect">
            <a:avLst/>
          </a:prstGeom>
          <a:noFill/>
        </p:spPr>
        <p:txBody>
          <a:bodyPr wrap="none" rtlCol="0">
            <a:spAutoFit/>
          </a:bodyPr>
          <a:lstStyle/>
          <a:p>
            <a:r>
              <a:rPr lang="en-IN" sz="4000" u="sng" dirty="0"/>
              <a:t>OVERALL OUTPUT</a:t>
            </a:r>
          </a:p>
        </p:txBody>
      </p:sp>
      <p:pic>
        <p:nvPicPr>
          <p:cNvPr id="4" name="Picture 3">
            <a:extLst>
              <a:ext uri="{FF2B5EF4-FFF2-40B4-BE49-F238E27FC236}">
                <a16:creationId xmlns:a16="http://schemas.microsoft.com/office/drawing/2014/main" id="{25D85B40-7D75-C06C-89EF-16EA5502D7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8253" y="1960562"/>
            <a:ext cx="5069840" cy="2851785"/>
          </a:xfrm>
          <a:prstGeom prst="rect">
            <a:avLst/>
          </a:prstGeom>
        </p:spPr>
      </p:pic>
      <p:pic>
        <p:nvPicPr>
          <p:cNvPr id="6" name="Picture 5">
            <a:extLst>
              <a:ext uri="{FF2B5EF4-FFF2-40B4-BE49-F238E27FC236}">
                <a16:creationId xmlns:a16="http://schemas.microsoft.com/office/drawing/2014/main" id="{CFD951A9-FED4-1083-D03F-FAB7FA24DD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7427" y="1960562"/>
            <a:ext cx="4967111" cy="2794000"/>
          </a:xfrm>
          <a:prstGeom prst="rect">
            <a:avLst/>
          </a:prstGeom>
        </p:spPr>
      </p:pic>
    </p:spTree>
    <p:extLst>
      <p:ext uri="{BB962C8B-B14F-4D97-AF65-F5344CB8AC3E}">
        <p14:creationId xmlns:p14="http://schemas.microsoft.com/office/powerpoint/2010/main" val="4103777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B06A7-2159-EF24-36D1-D7B21F9F7A0C}"/>
              </a:ext>
            </a:extLst>
          </p:cNvPr>
          <p:cNvSpPr>
            <a:spLocks noGrp="1"/>
          </p:cNvSpPr>
          <p:nvPr>
            <p:ph type="title"/>
          </p:nvPr>
        </p:nvSpPr>
        <p:spPr>
          <a:xfrm>
            <a:off x="1728151" y="198121"/>
            <a:ext cx="10018713" cy="1031240"/>
          </a:xfrm>
        </p:spPr>
        <p:txBody>
          <a:bodyPr>
            <a:normAutofit/>
          </a:bodyPr>
          <a:lstStyle/>
          <a:p>
            <a:pPr algn="l"/>
            <a:r>
              <a:rPr lang="en-IN" u="sng" dirty="0"/>
              <a:t>Future Enhancement</a:t>
            </a:r>
          </a:p>
        </p:txBody>
      </p:sp>
      <p:sp>
        <p:nvSpPr>
          <p:cNvPr id="4" name="Rectangle 1">
            <a:extLst>
              <a:ext uri="{FF2B5EF4-FFF2-40B4-BE49-F238E27FC236}">
                <a16:creationId xmlns:a16="http://schemas.microsoft.com/office/drawing/2014/main" id="{EFA03368-F38E-B64E-E790-C4C7415A689C}"/>
              </a:ext>
            </a:extLst>
          </p:cNvPr>
          <p:cNvSpPr>
            <a:spLocks noGrp="1" noChangeArrowheads="1"/>
          </p:cNvSpPr>
          <p:nvPr>
            <p:ph idx="1"/>
          </p:nvPr>
        </p:nvSpPr>
        <p:spPr bwMode="auto">
          <a:xfrm>
            <a:off x="1596708" y="1362183"/>
            <a:ext cx="9711372" cy="445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rPr>
              <a:t>End-to-end traceability</a:t>
            </a:r>
            <a:r>
              <a:rPr kumimoji="0" lang="en-US" altLang="en-US" b="0" i="0" u="none" strike="noStrike" cap="none" normalizeH="0" baseline="0" dirty="0">
                <a:ln>
                  <a:noFill/>
                </a:ln>
                <a:solidFill>
                  <a:schemeClr val="tx1"/>
                </a:solidFill>
                <a:effectLst/>
              </a:rPr>
              <a:t> of hair waste from collection at salons to final product manufacturing.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rPr>
              <a:t>Tamper-proof data records</a:t>
            </a:r>
            <a:r>
              <a:rPr kumimoji="0" lang="en-US" altLang="en-US" b="0" i="0" u="none" strike="noStrike" cap="none" normalizeH="0" baseline="0" dirty="0">
                <a:ln>
                  <a:noFill/>
                </a:ln>
                <a:solidFill>
                  <a:schemeClr val="tx1"/>
                </a:solidFill>
                <a:effectLst/>
              </a:rPr>
              <a:t> to ensure the authenticity of quality and ethical sourcing.</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rPr>
              <a:t>Smart contracts</a:t>
            </a:r>
            <a:r>
              <a:rPr kumimoji="0" lang="en-US" altLang="en-US" b="0" i="0" u="none" strike="noStrike" cap="none" normalizeH="0" baseline="0" dirty="0">
                <a:ln>
                  <a:noFill/>
                </a:ln>
                <a:solidFill>
                  <a:schemeClr val="tx1"/>
                </a:solidFill>
                <a:effectLst/>
              </a:rPr>
              <a:t> for automating transactions between salons and manufacturers, reducing delays and manual errors.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
              <a:tabLst/>
            </a:pPr>
            <a:r>
              <a:rPr kumimoji="0" lang="en-US" altLang="en-US" b="1" i="0" u="none" strike="noStrike" cap="none" normalizeH="0" baseline="0" dirty="0">
                <a:ln>
                  <a:noFill/>
                </a:ln>
                <a:solidFill>
                  <a:schemeClr val="tx1"/>
                </a:solidFill>
                <a:effectLst/>
              </a:rPr>
              <a:t>Consumer transparency</a:t>
            </a:r>
            <a:r>
              <a:rPr kumimoji="0" lang="en-US" altLang="en-US" b="0" i="0" u="none" strike="noStrike" cap="none" normalizeH="0" baseline="0" dirty="0">
                <a:ln>
                  <a:noFill/>
                </a:ln>
                <a:solidFill>
                  <a:schemeClr val="tx1"/>
                </a:solidFill>
                <a:effectLst/>
              </a:rPr>
              <a:t>, enabling customers to trace the origin of ingredients in beauty products.</a:t>
            </a:r>
          </a:p>
        </p:txBody>
      </p:sp>
    </p:spTree>
    <p:extLst>
      <p:ext uri="{BB962C8B-B14F-4D97-AF65-F5344CB8AC3E}">
        <p14:creationId xmlns:p14="http://schemas.microsoft.com/office/powerpoint/2010/main" val="2275865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224B6-E8B2-8AF7-15A7-DEE739ABE9DA}"/>
              </a:ext>
            </a:extLst>
          </p:cNvPr>
          <p:cNvSpPr>
            <a:spLocks noGrp="1"/>
          </p:cNvSpPr>
          <p:nvPr>
            <p:ph type="title"/>
          </p:nvPr>
        </p:nvSpPr>
        <p:spPr>
          <a:xfrm>
            <a:off x="1626551" y="0"/>
            <a:ext cx="10018713" cy="929640"/>
          </a:xfrm>
        </p:spPr>
        <p:txBody>
          <a:bodyPr/>
          <a:lstStyle/>
          <a:p>
            <a:pPr algn="l"/>
            <a:r>
              <a:rPr lang="en-IN" u="sng" dirty="0"/>
              <a:t>CONFERENCE CERTIFICATES</a:t>
            </a:r>
          </a:p>
        </p:txBody>
      </p:sp>
      <p:pic>
        <p:nvPicPr>
          <p:cNvPr id="5" name="Content Placeholder 4">
            <a:extLst>
              <a:ext uri="{FF2B5EF4-FFF2-40B4-BE49-F238E27FC236}">
                <a16:creationId xmlns:a16="http://schemas.microsoft.com/office/drawing/2014/main" id="{6838FA59-11AE-C5A5-F055-376247E4E1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9271" y="1082041"/>
            <a:ext cx="3517156" cy="2697480"/>
          </a:xfrm>
        </p:spPr>
      </p:pic>
      <p:pic>
        <p:nvPicPr>
          <p:cNvPr id="7" name="Picture 6">
            <a:extLst>
              <a:ext uri="{FF2B5EF4-FFF2-40B4-BE49-F238E27FC236}">
                <a16:creationId xmlns:a16="http://schemas.microsoft.com/office/drawing/2014/main" id="{83958705-A14B-CD74-E8A5-5EFB99348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82042"/>
            <a:ext cx="3708400" cy="2697480"/>
          </a:xfrm>
          <a:prstGeom prst="rect">
            <a:avLst/>
          </a:prstGeom>
        </p:spPr>
      </p:pic>
      <p:pic>
        <p:nvPicPr>
          <p:cNvPr id="9" name="Picture 8">
            <a:extLst>
              <a:ext uri="{FF2B5EF4-FFF2-40B4-BE49-F238E27FC236}">
                <a16:creationId xmlns:a16="http://schemas.microsoft.com/office/drawing/2014/main" id="{4DB24915-8D42-BFF9-ABEA-3CF2729220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364" y="3931922"/>
            <a:ext cx="3382476" cy="2586600"/>
          </a:xfrm>
          <a:prstGeom prst="rect">
            <a:avLst/>
          </a:prstGeom>
        </p:spPr>
      </p:pic>
    </p:spTree>
    <p:extLst>
      <p:ext uri="{BB962C8B-B14F-4D97-AF65-F5344CB8AC3E}">
        <p14:creationId xmlns:p14="http://schemas.microsoft.com/office/powerpoint/2010/main" val="536510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0EA008-0C1B-186B-E38D-8E516BC4C0CF}"/>
              </a:ext>
            </a:extLst>
          </p:cNvPr>
          <p:cNvSpPr txBox="1"/>
          <p:nvPr/>
        </p:nvSpPr>
        <p:spPr>
          <a:xfrm>
            <a:off x="1667078" y="98346"/>
            <a:ext cx="4647415" cy="584775"/>
          </a:xfrm>
          <a:prstGeom prst="rect">
            <a:avLst/>
          </a:prstGeom>
          <a:noFill/>
        </p:spPr>
        <p:txBody>
          <a:bodyPr wrap="square" rtlCol="0">
            <a:spAutoFit/>
          </a:bodyPr>
          <a:lstStyle/>
          <a:p>
            <a:r>
              <a:rPr lang="en-IN" sz="3200" u="sng" dirty="0"/>
              <a:t>REFERENCES</a:t>
            </a:r>
          </a:p>
        </p:txBody>
      </p:sp>
      <p:sp>
        <p:nvSpPr>
          <p:cNvPr id="4" name="TextBox 3">
            <a:extLst>
              <a:ext uri="{FF2B5EF4-FFF2-40B4-BE49-F238E27FC236}">
                <a16:creationId xmlns:a16="http://schemas.microsoft.com/office/drawing/2014/main" id="{7284A128-2401-B485-4127-C02206D9DD71}"/>
              </a:ext>
            </a:extLst>
          </p:cNvPr>
          <p:cNvSpPr txBox="1"/>
          <p:nvPr/>
        </p:nvSpPr>
        <p:spPr>
          <a:xfrm>
            <a:off x="1971092" y="828040"/>
            <a:ext cx="9682428" cy="5563671"/>
          </a:xfrm>
          <a:prstGeom prst="rect">
            <a:avLst/>
          </a:prstGeom>
          <a:noFill/>
        </p:spPr>
        <p:txBody>
          <a:bodyPr wrap="square">
            <a:spAutoFit/>
          </a:bodyPr>
          <a:lstStyle/>
          <a:p>
            <a:pPr algn="just">
              <a:lnSpc>
                <a:spcPct val="150000"/>
              </a:lnSpc>
            </a:pPr>
            <a:r>
              <a:rPr lang="en-US" b="0" i="0" u="none" strike="noStrike" baseline="0" dirty="0">
                <a:latin typeface="Times New Roman" panose="02020603050405020304" pitchFamily="18" charset="0"/>
              </a:rPr>
              <a:t>[1] B. McMahan, E. Moore, D. Ramage, S. Hampson, and B. A. Y. </a:t>
            </a:r>
            <a:r>
              <a:rPr lang="en-US" b="0" i="0" u="none" strike="noStrike" baseline="0" dirty="0" err="1">
                <a:latin typeface="Times New Roman" panose="02020603050405020304" pitchFamily="18" charset="0"/>
              </a:rPr>
              <a:t>Arcas</a:t>
            </a:r>
            <a:r>
              <a:rPr lang="en-US" b="0" i="0" u="none" strike="noStrike" baseline="0" dirty="0">
                <a:latin typeface="Times New Roman" panose="02020603050405020304" pitchFamily="18" charset="0"/>
              </a:rPr>
              <a:t>,“Communication-efficient learning of deep networks from decentralized data,” in </a:t>
            </a:r>
            <a:r>
              <a:rPr lang="en-US" b="0" i="1" u="none" strike="noStrike" baseline="0" dirty="0">
                <a:latin typeface="Times New Roman" panose="02020603050405020304" pitchFamily="18" charset="0"/>
              </a:rPr>
              <a:t>Proc. Int. Conf. </a:t>
            </a:r>
            <a:r>
              <a:rPr lang="en-US" b="0" i="1" u="none" strike="noStrike" baseline="0" dirty="0" err="1">
                <a:latin typeface="Times New Roman" panose="02020603050405020304" pitchFamily="18" charset="0"/>
              </a:rPr>
              <a:t>Artif</a:t>
            </a:r>
            <a:r>
              <a:rPr lang="en-US" b="0" i="1" u="none" strike="noStrike" baseline="0" dirty="0">
                <a:latin typeface="Times New Roman" panose="02020603050405020304" pitchFamily="18" charset="0"/>
              </a:rPr>
              <a:t>. </a:t>
            </a:r>
            <a:r>
              <a:rPr lang="en-US" b="0" i="1" u="none" strike="noStrike" baseline="0" dirty="0" err="1">
                <a:latin typeface="Times New Roman" panose="02020603050405020304" pitchFamily="18" charset="0"/>
              </a:rPr>
              <a:t>Intell</a:t>
            </a:r>
            <a:r>
              <a:rPr lang="en-US" b="0" i="1" u="none" strike="noStrike" baseline="0" dirty="0">
                <a:latin typeface="Times New Roman" panose="02020603050405020304" pitchFamily="18" charset="0"/>
              </a:rPr>
              <a:t>. Stat.</a:t>
            </a:r>
            <a:r>
              <a:rPr lang="en-US" b="0" i="0" u="none" strike="noStrike" baseline="0" dirty="0">
                <a:latin typeface="Times New Roman" panose="02020603050405020304" pitchFamily="18" charset="0"/>
              </a:rPr>
              <a:t>, Apr. 2017, pp. 1273–1282.</a:t>
            </a:r>
          </a:p>
          <a:p>
            <a:pPr algn="just">
              <a:lnSpc>
                <a:spcPct val="150000"/>
              </a:lnSpc>
            </a:pPr>
            <a:r>
              <a:rPr lang="en-US" b="0" i="0" u="none" strike="noStrike" baseline="0" dirty="0">
                <a:latin typeface="Times New Roman" panose="02020603050405020304" pitchFamily="18" charset="0"/>
              </a:rPr>
              <a:t>[2] P. </a:t>
            </a:r>
            <a:r>
              <a:rPr lang="en-US" b="0" i="0" u="none" strike="noStrike" baseline="0" dirty="0" err="1">
                <a:latin typeface="Times New Roman" panose="02020603050405020304" pitchFamily="18" charset="0"/>
              </a:rPr>
              <a:t>Kairouz</a:t>
            </a:r>
            <a:r>
              <a:rPr lang="en-US" b="0" i="0" u="none" strike="noStrike" baseline="0" dirty="0">
                <a:latin typeface="Times New Roman" panose="02020603050405020304" pitchFamily="18" charset="0"/>
              </a:rPr>
              <a:t> et al., “Advances and open problems in federated learning, ”</a:t>
            </a:r>
            <a:r>
              <a:rPr lang="en-US" b="0" i="1" u="none" strike="noStrike" baseline="0" dirty="0">
                <a:latin typeface="Times New Roman" panose="02020603050405020304" pitchFamily="18" charset="0"/>
              </a:rPr>
              <a:t>Found. Trends Mach. Learn.</a:t>
            </a:r>
            <a:r>
              <a:rPr lang="en-US" b="0" i="0" u="none" strike="noStrike" baseline="0" dirty="0">
                <a:latin typeface="Times New Roman" panose="02020603050405020304" pitchFamily="18" charset="0"/>
              </a:rPr>
              <a:t>, vol. 14, no. 1, pp. 1–76, 2021.</a:t>
            </a:r>
          </a:p>
          <a:p>
            <a:pPr algn="just">
              <a:lnSpc>
                <a:spcPct val="150000"/>
              </a:lnSpc>
            </a:pPr>
            <a:r>
              <a:rPr lang="en-IN" b="0" i="0" u="none" strike="noStrike" baseline="0" dirty="0">
                <a:latin typeface="Times New Roman" panose="02020603050405020304" pitchFamily="18" charset="0"/>
              </a:rPr>
              <a:t>[3]F.Sattler,S.Wiedemann,K.-R.Müller,andW.Samek,“Robustandcommunication-efficient federated learning from non-</a:t>
            </a:r>
            <a:r>
              <a:rPr lang="en-IN" b="0" i="0" u="none" strike="noStrike" baseline="0" dirty="0" err="1">
                <a:latin typeface="Times New Roman" panose="02020603050405020304" pitchFamily="18" charset="0"/>
              </a:rPr>
              <a:t>i.i.d.</a:t>
            </a:r>
            <a:r>
              <a:rPr lang="en-IN" b="0" i="0" u="none" strike="noStrike" baseline="0" dirty="0">
                <a:latin typeface="Times New Roman" panose="02020603050405020304" pitchFamily="18" charset="0"/>
              </a:rPr>
              <a:t> Data,” </a:t>
            </a:r>
            <a:r>
              <a:rPr lang="en-IN" b="0" i="1" u="none" strike="noStrike" baseline="0" dirty="0">
                <a:latin typeface="Times New Roman" panose="02020603050405020304" pitchFamily="18" charset="0"/>
              </a:rPr>
              <a:t>IEEE Trans. Neural </a:t>
            </a:r>
            <a:r>
              <a:rPr lang="en-IN" b="0" i="1" u="none" strike="noStrike" baseline="0" dirty="0" err="1">
                <a:latin typeface="Times New Roman" panose="02020603050405020304" pitchFamily="18" charset="0"/>
              </a:rPr>
              <a:t>Netw</a:t>
            </a:r>
            <a:r>
              <a:rPr lang="en-IN" b="0" i="1" u="none" strike="noStrike" baseline="0" dirty="0">
                <a:latin typeface="Times New Roman" panose="02020603050405020304" pitchFamily="18" charset="0"/>
              </a:rPr>
              <a:t>. Learn. Syst.</a:t>
            </a:r>
            <a:r>
              <a:rPr lang="en-IN" b="0" i="0" u="none" strike="noStrike" baseline="0" dirty="0">
                <a:latin typeface="Times New Roman" panose="02020603050405020304" pitchFamily="18" charset="0"/>
              </a:rPr>
              <a:t>, vol. 31, no. 9, pp. 3400–3413,Sep. 2020.</a:t>
            </a:r>
          </a:p>
          <a:p>
            <a:pPr algn="just">
              <a:lnSpc>
                <a:spcPct val="150000"/>
              </a:lnSpc>
            </a:pPr>
            <a:r>
              <a:rPr lang="en-IN" b="0" i="0" u="none" strike="noStrike" baseline="0" dirty="0">
                <a:latin typeface="Times New Roman" panose="02020603050405020304" pitchFamily="18" charset="0"/>
              </a:rPr>
              <a:t>[4] F. Sattler, K.-R. Müller, and W. Samek, “Clustered federated </a:t>
            </a:r>
            <a:r>
              <a:rPr lang="en-IN" b="0" i="0" u="none" strike="noStrike" baseline="0" dirty="0" err="1">
                <a:latin typeface="Times New Roman" panose="02020603050405020304" pitchFamily="18" charset="0"/>
              </a:rPr>
              <a:t>learning:Model-agnostic</a:t>
            </a:r>
            <a:r>
              <a:rPr lang="en-IN" b="0" i="0" u="none" strike="noStrike" baseline="0" dirty="0">
                <a:latin typeface="Times New Roman" panose="02020603050405020304" pitchFamily="18" charset="0"/>
              </a:rPr>
              <a:t> distributed multitask optimization under </a:t>
            </a:r>
            <a:r>
              <a:rPr lang="en-IN" b="0" i="0" u="none" strike="noStrike" baseline="0" dirty="0" err="1">
                <a:latin typeface="Times New Roman" panose="02020603050405020304" pitchFamily="18" charset="0"/>
              </a:rPr>
              <a:t>privacyconstraints</a:t>
            </a:r>
            <a:r>
              <a:rPr lang="en-IN" b="0" i="0" u="none" strike="noStrike" baseline="0" dirty="0">
                <a:latin typeface="Times New Roman" panose="02020603050405020304" pitchFamily="18" charset="0"/>
              </a:rPr>
              <a:t>,” </a:t>
            </a:r>
            <a:r>
              <a:rPr lang="en-IN" b="0" i="1" u="none" strike="noStrike" baseline="0" dirty="0">
                <a:latin typeface="Times New Roman" panose="02020603050405020304" pitchFamily="18" charset="0"/>
              </a:rPr>
              <a:t>IEEE Trans. Neural </a:t>
            </a:r>
            <a:r>
              <a:rPr lang="en-IN" b="0" i="1" u="none" strike="noStrike" baseline="0" dirty="0" err="1">
                <a:latin typeface="Times New Roman" panose="02020603050405020304" pitchFamily="18" charset="0"/>
              </a:rPr>
              <a:t>Netw</a:t>
            </a:r>
            <a:r>
              <a:rPr lang="en-IN" b="0" i="1" u="none" strike="noStrike" baseline="0" dirty="0">
                <a:latin typeface="Times New Roman" panose="02020603050405020304" pitchFamily="18" charset="0"/>
              </a:rPr>
              <a:t>. Learn. Syst.</a:t>
            </a:r>
            <a:r>
              <a:rPr lang="en-IN" b="0" i="0" u="none" strike="noStrike" baseline="0" dirty="0">
                <a:latin typeface="Times New Roman" panose="02020603050405020304" pitchFamily="18" charset="0"/>
              </a:rPr>
              <a:t>, vol. 32, no. 8,pp. 3710–3722, Aug. 2021.</a:t>
            </a:r>
          </a:p>
          <a:p>
            <a:pPr algn="just">
              <a:lnSpc>
                <a:spcPct val="150000"/>
              </a:lnSpc>
            </a:pPr>
            <a:r>
              <a:rPr lang="en-US" b="0" i="0" u="none" strike="noStrike" baseline="0" dirty="0">
                <a:latin typeface="Times New Roman" panose="02020603050405020304" pitchFamily="18" charset="0"/>
              </a:rPr>
              <a:t>[5] N. Rieke et al., “The future of digital health with federated learning,”</a:t>
            </a:r>
            <a:r>
              <a:rPr lang="en-US" b="0" i="1" u="none" strike="noStrike" baseline="0" dirty="0">
                <a:latin typeface="Times New Roman" panose="02020603050405020304" pitchFamily="18" charset="0"/>
              </a:rPr>
              <a:t>NPJDigit.Med.</a:t>
            </a:r>
            <a:r>
              <a:rPr lang="en-US" b="0" i="0" u="none" strike="noStrike" baseline="0" dirty="0">
                <a:latin typeface="Times New Roman" panose="02020603050405020304" pitchFamily="18" charset="0"/>
              </a:rPr>
              <a:t>,vol.3,no.1,pp.1–7,2020.</a:t>
            </a:r>
            <a:endParaRPr lang="en-IN" dirty="0"/>
          </a:p>
        </p:txBody>
      </p:sp>
    </p:spTree>
    <p:extLst>
      <p:ext uri="{BB962C8B-B14F-4D97-AF65-F5344CB8AC3E}">
        <p14:creationId xmlns:p14="http://schemas.microsoft.com/office/powerpoint/2010/main" val="4044346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B1DD8-7546-8FC9-ECD1-1058FED2005D}"/>
              </a:ext>
            </a:extLst>
          </p:cNvPr>
          <p:cNvSpPr>
            <a:spLocks noGrp="1"/>
          </p:cNvSpPr>
          <p:nvPr>
            <p:ph type="title"/>
          </p:nvPr>
        </p:nvSpPr>
        <p:spPr>
          <a:xfrm>
            <a:off x="1086643" y="2633472"/>
            <a:ext cx="10018713" cy="795528"/>
          </a:xfrm>
        </p:spPr>
        <p:txBody>
          <a:bodyPr>
            <a:noAutofit/>
          </a:bodyPr>
          <a:lstStyle/>
          <a:p>
            <a:r>
              <a:rPr lang="en-US" sz="6000" b="1" dirty="0">
                <a:latin typeface="Times New Roman" panose="02020603050405020304" pitchFamily="18" charset="0"/>
                <a:cs typeface="Times New Roman" panose="02020603050405020304" pitchFamily="18" charset="0"/>
              </a:rPr>
              <a:t>Literature Survey</a:t>
            </a:r>
            <a:endParaRPr lang="en-IN" sz="6000" dirty="0"/>
          </a:p>
        </p:txBody>
      </p:sp>
    </p:spTree>
    <p:extLst>
      <p:ext uri="{BB962C8B-B14F-4D97-AF65-F5344CB8AC3E}">
        <p14:creationId xmlns:p14="http://schemas.microsoft.com/office/powerpoint/2010/main" val="22404191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04050F61-ED34-9E17-D7B7-463E08E2FAF4}"/>
              </a:ext>
            </a:extLst>
          </p:cNvPr>
          <p:cNvGraphicFramePr>
            <a:graphicFrameLocks noGrp="1"/>
          </p:cNvGraphicFramePr>
          <p:nvPr>
            <p:extLst>
              <p:ext uri="{D42A27DB-BD31-4B8C-83A1-F6EECF244321}">
                <p14:modId xmlns:p14="http://schemas.microsoft.com/office/powerpoint/2010/main" val="3578917693"/>
              </p:ext>
            </p:extLst>
          </p:nvPr>
        </p:nvGraphicFramePr>
        <p:xfrm>
          <a:off x="2167128" y="417914"/>
          <a:ext cx="9316022" cy="5730240"/>
        </p:xfrm>
        <a:graphic>
          <a:graphicData uri="http://schemas.openxmlformats.org/drawingml/2006/table">
            <a:tbl>
              <a:tblPr firstRow="1" bandRow="1">
                <a:tableStyleId>{5C22544A-7EE6-4342-B048-85BDC9FD1C3A}</a:tableStyleId>
              </a:tblPr>
              <a:tblGrid>
                <a:gridCol w="1980590">
                  <a:extLst>
                    <a:ext uri="{9D8B030D-6E8A-4147-A177-3AD203B41FA5}">
                      <a16:colId xmlns:a16="http://schemas.microsoft.com/office/drawing/2014/main" val="4133623060"/>
                    </a:ext>
                  </a:extLst>
                </a:gridCol>
                <a:gridCol w="999380">
                  <a:extLst>
                    <a:ext uri="{9D8B030D-6E8A-4147-A177-3AD203B41FA5}">
                      <a16:colId xmlns:a16="http://schemas.microsoft.com/office/drawing/2014/main" val="2225182123"/>
                    </a:ext>
                  </a:extLst>
                </a:gridCol>
                <a:gridCol w="1619462">
                  <a:extLst>
                    <a:ext uri="{9D8B030D-6E8A-4147-A177-3AD203B41FA5}">
                      <a16:colId xmlns:a16="http://schemas.microsoft.com/office/drawing/2014/main" val="2416748738"/>
                    </a:ext>
                  </a:extLst>
                </a:gridCol>
                <a:gridCol w="2736000">
                  <a:extLst>
                    <a:ext uri="{9D8B030D-6E8A-4147-A177-3AD203B41FA5}">
                      <a16:colId xmlns:a16="http://schemas.microsoft.com/office/drawing/2014/main" val="1932969320"/>
                    </a:ext>
                  </a:extLst>
                </a:gridCol>
                <a:gridCol w="1980590">
                  <a:extLst>
                    <a:ext uri="{9D8B030D-6E8A-4147-A177-3AD203B41FA5}">
                      <a16:colId xmlns:a16="http://schemas.microsoft.com/office/drawing/2014/main" val="1503196144"/>
                    </a:ext>
                  </a:extLst>
                </a:gridCol>
              </a:tblGrid>
              <a:tr h="218442">
                <a:tc>
                  <a:txBody>
                    <a:bodyPr/>
                    <a:lstStyle/>
                    <a:p>
                      <a:pPr algn="ctr"/>
                      <a:r>
                        <a:rPr lang="en-IN" dirty="0"/>
                        <a:t>Title</a:t>
                      </a:r>
                    </a:p>
                  </a:txBody>
                  <a:tcPr/>
                </a:tc>
                <a:tc>
                  <a:txBody>
                    <a:bodyPr/>
                    <a:lstStyle/>
                    <a:p>
                      <a:pPr algn="ctr"/>
                      <a:r>
                        <a:rPr lang="en-IN" dirty="0"/>
                        <a:t>year</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latin typeface="Times New Roman" panose="02020603050405020304" pitchFamily="18" charset="0"/>
                          <a:cs typeface="Times New Roman" panose="02020603050405020304" pitchFamily="18" charset="0"/>
                        </a:rPr>
                        <a:t>Author(s)</a:t>
                      </a:r>
                    </a:p>
                    <a:p>
                      <a:endParaRPr lang="en-IN" dirty="0"/>
                    </a:p>
                  </a:txBody>
                  <a:tcPr/>
                </a:tc>
                <a:tc>
                  <a:txBody>
                    <a:bodyPr/>
                    <a:lstStyle/>
                    <a:p>
                      <a:pPr algn="ctr"/>
                      <a:r>
                        <a:rPr lang="en-US" dirty="0">
                          <a:latin typeface="Times New Roman" panose="02020603050405020304" pitchFamily="18" charset="0"/>
                          <a:cs typeface="Times New Roman" panose="02020603050405020304" pitchFamily="18" charset="0"/>
                        </a:rPr>
                        <a:t>Methodology</a:t>
                      </a:r>
                    </a:p>
                  </a:txBody>
                  <a:tcPr/>
                </a:tc>
                <a:tc>
                  <a:txBody>
                    <a:bodyPr/>
                    <a:lstStyle/>
                    <a:p>
                      <a:pPr algn="ctr"/>
                      <a:r>
                        <a:rPr lang="en-US" sz="1800" dirty="0">
                          <a:latin typeface="Times New Roman" panose="02020603050405020304" pitchFamily="18" charset="0"/>
                          <a:cs typeface="Times New Roman" panose="02020603050405020304" pitchFamily="18" charset="0"/>
                        </a:rPr>
                        <a:t>Disadvantages</a:t>
                      </a:r>
                    </a:p>
                  </a:txBody>
                  <a:tcPr/>
                </a:tc>
                <a:extLst>
                  <a:ext uri="{0D108BD9-81ED-4DB2-BD59-A6C34878D82A}">
                    <a16:rowId xmlns:a16="http://schemas.microsoft.com/office/drawing/2014/main" val="3256884670"/>
                  </a:ext>
                </a:extLst>
              </a:tr>
              <a:tr h="1943270">
                <a:tc>
                  <a:txBody>
                    <a:bodyPr/>
                    <a:lstStyle/>
                    <a:p>
                      <a:r>
                        <a:rPr lang="en-US" sz="1400" b="1" i="0" u="none" strike="noStrike" kern="1200" baseline="0" dirty="0">
                          <a:solidFill>
                            <a:schemeClr val="dk1"/>
                          </a:solidFill>
                          <a:latin typeface="+mn-lt"/>
                          <a:ea typeface="+mn-ea"/>
                          <a:cs typeface="+mn-cs"/>
                        </a:rPr>
                        <a:t>Communication-efficient learning of deep networks from decentralized</a:t>
                      </a:r>
                    </a:p>
                    <a:p>
                      <a:r>
                        <a:rPr lang="en-IN" sz="1400" b="1" i="0" u="none" strike="noStrike" kern="1200" baseline="0" dirty="0">
                          <a:solidFill>
                            <a:schemeClr val="dk1"/>
                          </a:solidFill>
                          <a:latin typeface="+mn-lt"/>
                          <a:ea typeface="+mn-ea"/>
                          <a:cs typeface="+mn-cs"/>
                        </a:rPr>
                        <a:t>Data</a:t>
                      </a:r>
                      <a:endParaRPr lang="en-IN" sz="1400" b="1" kern="1200" dirty="0">
                        <a:solidFill>
                          <a:schemeClr val="dk1"/>
                        </a:solidFill>
                        <a:effectLst/>
                        <a:latin typeface="+mn-lt"/>
                        <a:ea typeface="+mn-ea"/>
                        <a:cs typeface="Times New Roman" panose="02020603050405020304" pitchFamily="18" charset="0"/>
                      </a:endParaRPr>
                    </a:p>
                    <a:p>
                      <a:endParaRPr lang="en-IN" sz="1400" dirty="0">
                        <a:latin typeface="+mn-lt"/>
                      </a:endParaRPr>
                    </a:p>
                  </a:txBody>
                  <a:tcPr/>
                </a:tc>
                <a:tc>
                  <a:txBody>
                    <a:bodyPr/>
                    <a:lstStyle/>
                    <a:p>
                      <a:r>
                        <a:rPr lang="en-IN" sz="1400" b="1" dirty="0">
                          <a:latin typeface="+mn-lt"/>
                        </a:rPr>
                        <a:t>2017</a:t>
                      </a:r>
                    </a:p>
                  </a:txBody>
                  <a:tcPr/>
                </a:tc>
                <a:tc>
                  <a:txBody>
                    <a:bodyPr/>
                    <a:lstStyle/>
                    <a:p>
                      <a:pPr algn="just"/>
                      <a:r>
                        <a:rPr lang="en-US" sz="1400" b="1" i="0" u="none" strike="noStrike" kern="1200" baseline="0" dirty="0" err="1">
                          <a:solidFill>
                            <a:schemeClr val="dk1"/>
                          </a:solidFill>
                          <a:latin typeface="+mn-lt"/>
                          <a:ea typeface="+mn-ea"/>
                          <a:cs typeface="+mn-cs"/>
                        </a:rPr>
                        <a:t>B.McMahan</a:t>
                      </a:r>
                      <a:r>
                        <a:rPr lang="en-US" sz="1400" b="1" i="0" u="none" strike="noStrike" kern="1200" baseline="0" dirty="0">
                          <a:solidFill>
                            <a:schemeClr val="dk1"/>
                          </a:solidFill>
                          <a:latin typeface="+mn-lt"/>
                          <a:ea typeface="+mn-ea"/>
                          <a:cs typeface="+mn-cs"/>
                        </a:rPr>
                        <a:t>, </a:t>
                      </a:r>
                    </a:p>
                    <a:p>
                      <a:pPr algn="just"/>
                      <a:r>
                        <a:rPr lang="en-US" sz="1400" b="1" i="0" u="none" strike="noStrike" kern="1200" baseline="0" dirty="0" err="1">
                          <a:solidFill>
                            <a:schemeClr val="dk1"/>
                          </a:solidFill>
                          <a:latin typeface="+mn-lt"/>
                          <a:ea typeface="+mn-ea"/>
                          <a:cs typeface="+mn-cs"/>
                        </a:rPr>
                        <a:t>E.Moore</a:t>
                      </a:r>
                      <a:r>
                        <a:rPr lang="en-US" sz="1400" b="1" i="0" u="none" strike="noStrike" kern="1200" baseline="0" dirty="0">
                          <a:solidFill>
                            <a:schemeClr val="dk1"/>
                          </a:solidFill>
                          <a:latin typeface="+mn-lt"/>
                          <a:ea typeface="+mn-ea"/>
                          <a:cs typeface="+mn-cs"/>
                        </a:rPr>
                        <a:t>,</a:t>
                      </a:r>
                    </a:p>
                    <a:p>
                      <a:pPr algn="just"/>
                      <a:r>
                        <a:rPr lang="en-US" sz="1400" b="1" i="0" u="none" strike="noStrike" kern="1200" baseline="0" dirty="0" err="1">
                          <a:solidFill>
                            <a:schemeClr val="dk1"/>
                          </a:solidFill>
                          <a:latin typeface="+mn-lt"/>
                          <a:ea typeface="+mn-ea"/>
                          <a:cs typeface="+mn-cs"/>
                        </a:rPr>
                        <a:t>D.Ramage</a:t>
                      </a:r>
                      <a:r>
                        <a:rPr lang="en-US" sz="1400" b="1" i="0" u="none" strike="noStrike" kern="1200" baseline="0" dirty="0">
                          <a:solidFill>
                            <a:schemeClr val="dk1"/>
                          </a:solidFill>
                          <a:latin typeface="+mn-lt"/>
                          <a:ea typeface="+mn-ea"/>
                          <a:cs typeface="+mn-cs"/>
                        </a:rPr>
                        <a:t>,</a:t>
                      </a:r>
                    </a:p>
                    <a:p>
                      <a:pPr algn="just"/>
                      <a:r>
                        <a:rPr lang="en-US" sz="1400" b="1" i="0" u="none" strike="noStrike" kern="1200" baseline="0" dirty="0">
                          <a:solidFill>
                            <a:schemeClr val="dk1"/>
                          </a:solidFill>
                          <a:latin typeface="+mn-lt"/>
                          <a:ea typeface="+mn-ea"/>
                          <a:cs typeface="+mn-cs"/>
                        </a:rPr>
                        <a:t>S. Hampson, </a:t>
                      </a:r>
                    </a:p>
                    <a:p>
                      <a:pPr algn="just"/>
                      <a:r>
                        <a:rPr lang="en-US" sz="1400" b="1" i="0" u="none" strike="noStrike" kern="1200" baseline="0" dirty="0">
                          <a:solidFill>
                            <a:schemeClr val="dk1"/>
                          </a:solidFill>
                          <a:latin typeface="+mn-lt"/>
                          <a:ea typeface="+mn-ea"/>
                          <a:cs typeface="+mn-cs"/>
                        </a:rPr>
                        <a:t>and </a:t>
                      </a:r>
                    </a:p>
                    <a:p>
                      <a:pPr algn="just"/>
                      <a:r>
                        <a:rPr lang="en-US" sz="1400" b="1" i="0" u="none" strike="noStrike" kern="1200" baseline="0" dirty="0">
                          <a:solidFill>
                            <a:schemeClr val="dk1"/>
                          </a:solidFill>
                          <a:latin typeface="+mn-lt"/>
                          <a:ea typeface="+mn-ea"/>
                          <a:cs typeface="+mn-cs"/>
                        </a:rPr>
                        <a:t>B. A .Y . Arcas</a:t>
                      </a:r>
                      <a:endParaRPr lang="en-IN" sz="1400" b="1" dirty="0">
                        <a:latin typeface="Times New Roman" panose="02020603050405020304" pitchFamily="18" charset="0"/>
                        <a:cs typeface="Times New Roman" panose="02020603050405020304" pitchFamily="18" charset="0"/>
                      </a:endParaRPr>
                    </a:p>
                    <a:p>
                      <a:pPr marL="0" marR="0" indent="0" algn="ctr" defTabSz="457200" rtl="0" eaLnBrk="1" fontAlgn="auto" latinLnBrk="0" hangingPunct="1">
                        <a:lnSpc>
                          <a:spcPct val="100000"/>
                        </a:lnSpc>
                        <a:spcBef>
                          <a:spcPts val="0"/>
                        </a:spcBef>
                        <a:spcAft>
                          <a:spcPts val="0"/>
                        </a:spcAft>
                        <a:buClrTx/>
                        <a:buSzTx/>
                        <a:buFontTx/>
                        <a:buNone/>
                        <a:tabLst/>
                        <a:defRPr/>
                      </a:pPr>
                      <a:endParaRPr lang="en-US"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400" b="1" dirty="0"/>
                        <a:t>Methods include model compression, gradient sparsification, federated averaging, and adaptive communication. </a:t>
                      </a:r>
                    </a:p>
                    <a:p>
                      <a:pPr marL="285750" indent="-285750" algn="just">
                        <a:buFont typeface="Arial" panose="020B0604020202020204" pitchFamily="34" charset="0"/>
                        <a:buChar char="•"/>
                      </a:pPr>
                      <a:r>
                        <a:rPr lang="en-US" sz="1400" b="1" dirty="0"/>
                        <a:t>Techniques like knowledge distillation and gradient-free methods further optimize decentralized learning efficiency.</a:t>
                      </a:r>
                      <a:endParaRPr lang="en-IN" sz="1400" b="1" dirty="0"/>
                    </a:p>
                  </a:txBody>
                  <a:tcPr/>
                </a:tc>
                <a:tc>
                  <a:txBody>
                    <a:bodyPr/>
                    <a:lstStyle/>
                    <a:p>
                      <a:pPr marL="285750" indent="-285750">
                        <a:buFont typeface="Arial" panose="020B0604020202020204" pitchFamily="34" charset="0"/>
                        <a:buChar char="•"/>
                      </a:pPr>
                      <a:r>
                        <a:rPr lang="en-US" sz="1400" b="1" dirty="0"/>
                        <a:t>Loss of Model Accuracy</a:t>
                      </a:r>
                      <a:r>
                        <a:rPr lang="en-US" sz="1400" dirty="0"/>
                        <a:t> </a:t>
                      </a:r>
                    </a:p>
                    <a:p>
                      <a:pPr marL="285750" indent="-285750">
                        <a:buFont typeface="Arial" panose="020B0604020202020204" pitchFamily="34" charset="0"/>
                        <a:buChar char="•"/>
                      </a:pPr>
                      <a:r>
                        <a:rPr lang="en-US" sz="1400" b="1" dirty="0"/>
                        <a:t>Increased Computation on Devices</a:t>
                      </a:r>
                      <a:r>
                        <a:rPr lang="en-US" sz="1400" dirty="0"/>
                        <a: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t>Delayed Convergence</a:t>
                      </a:r>
                      <a:r>
                        <a:rPr lang="en-US" sz="1400" dirty="0"/>
                        <a:t> </a:t>
                      </a:r>
                    </a:p>
                    <a:p>
                      <a:endParaRPr lang="en-IN" dirty="0"/>
                    </a:p>
                  </a:txBody>
                  <a:tcPr/>
                </a:tc>
                <a:extLst>
                  <a:ext uri="{0D108BD9-81ED-4DB2-BD59-A6C34878D82A}">
                    <a16:rowId xmlns:a16="http://schemas.microsoft.com/office/drawing/2014/main" val="1367274429"/>
                  </a:ext>
                </a:extLst>
              </a:tr>
              <a:tr h="2418245">
                <a:tc>
                  <a:txBody>
                    <a:bodyPr/>
                    <a:lstStyle/>
                    <a:p>
                      <a:r>
                        <a:rPr lang="en-US" sz="1400" b="1" i="0" u="none" strike="noStrike" kern="1200" baseline="0" dirty="0">
                          <a:solidFill>
                            <a:schemeClr val="dk1"/>
                          </a:solidFill>
                          <a:latin typeface="+mn-lt"/>
                          <a:ea typeface="+mn-ea"/>
                          <a:cs typeface="+mn-cs"/>
                        </a:rPr>
                        <a:t>Federated learning of predictive models from federated</a:t>
                      </a:r>
                    </a:p>
                    <a:p>
                      <a:r>
                        <a:rPr lang="en-IN" sz="1400" b="1" i="0" u="none" strike="noStrike" kern="1200" baseline="0" dirty="0">
                          <a:solidFill>
                            <a:schemeClr val="dk1"/>
                          </a:solidFill>
                          <a:latin typeface="+mn-lt"/>
                          <a:ea typeface="+mn-ea"/>
                          <a:cs typeface="+mn-cs"/>
                        </a:rPr>
                        <a:t>electronic health records</a:t>
                      </a:r>
                      <a:endParaRPr lang="en-IN" sz="1400" b="1" dirty="0">
                        <a:latin typeface="+mn-lt"/>
                      </a:endParaRPr>
                    </a:p>
                  </a:txBody>
                  <a:tcPr/>
                </a:tc>
                <a:tc>
                  <a:txBody>
                    <a:bodyPr/>
                    <a:lstStyle/>
                    <a:p>
                      <a:r>
                        <a:rPr lang="en-IN" sz="1400" b="1" dirty="0">
                          <a:latin typeface="+mn-lt"/>
                        </a:rPr>
                        <a:t>2018</a:t>
                      </a:r>
                    </a:p>
                  </a:txBody>
                  <a:tcPr/>
                </a:tc>
                <a:tc>
                  <a:txBody>
                    <a:bodyPr/>
                    <a:lstStyle/>
                    <a:p>
                      <a:r>
                        <a:rPr lang="sv-SE" sz="1400" b="1" i="0" u="none" strike="noStrike" kern="1200" baseline="0" dirty="0">
                          <a:solidFill>
                            <a:schemeClr val="dk1"/>
                          </a:solidFill>
                          <a:latin typeface="+mn-lt"/>
                          <a:ea typeface="+mn-ea"/>
                          <a:cs typeface="+mn-cs"/>
                        </a:rPr>
                        <a:t>T. S. Brisimi, </a:t>
                      </a:r>
                    </a:p>
                    <a:p>
                      <a:r>
                        <a:rPr lang="sv-SE" sz="1400" b="1" i="0" u="none" strike="noStrike" kern="1200" baseline="0" dirty="0">
                          <a:solidFill>
                            <a:schemeClr val="dk1"/>
                          </a:solidFill>
                          <a:latin typeface="+mn-lt"/>
                          <a:ea typeface="+mn-ea"/>
                          <a:cs typeface="+mn-cs"/>
                        </a:rPr>
                        <a:t>R. Chen, T. Mela,</a:t>
                      </a:r>
                    </a:p>
                    <a:p>
                      <a:r>
                        <a:rPr lang="sv-SE" sz="1400" b="1" i="0" u="none" strike="noStrike" kern="1200" baseline="0" dirty="0">
                          <a:solidFill>
                            <a:schemeClr val="dk1"/>
                          </a:solidFill>
                          <a:latin typeface="+mn-lt"/>
                          <a:ea typeface="+mn-ea"/>
                          <a:cs typeface="+mn-cs"/>
                        </a:rPr>
                        <a:t> A. Olshevsky, </a:t>
                      </a:r>
                    </a:p>
                    <a:p>
                      <a:r>
                        <a:rPr lang="sv-SE" sz="1400" b="1" i="0" u="none" strike="noStrike" kern="1200" baseline="0" dirty="0">
                          <a:solidFill>
                            <a:schemeClr val="dk1"/>
                          </a:solidFill>
                          <a:latin typeface="+mn-lt"/>
                          <a:ea typeface="+mn-ea"/>
                          <a:cs typeface="+mn-cs"/>
                        </a:rPr>
                        <a:t>I. C. Paschalidis,</a:t>
                      </a:r>
                    </a:p>
                    <a:p>
                      <a:r>
                        <a:rPr lang="en-US" sz="1400" b="1" i="0" u="none" strike="noStrike" kern="1200" baseline="0" dirty="0">
                          <a:solidFill>
                            <a:schemeClr val="dk1"/>
                          </a:solidFill>
                          <a:latin typeface="+mn-lt"/>
                          <a:ea typeface="+mn-ea"/>
                          <a:cs typeface="+mn-cs"/>
                        </a:rPr>
                        <a:t>and W. Shi</a:t>
                      </a:r>
                      <a:endParaRPr lang="en-IN" sz="1400" b="1"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400" b="1" dirty="0"/>
                        <a:t>Federated learning enhances privacy by training models locally and aggregating updates. </a:t>
                      </a:r>
                    </a:p>
                    <a:p>
                      <a:pPr marL="285750" indent="-285750" algn="just">
                        <a:buFont typeface="Arial" panose="020B0604020202020204" pitchFamily="34" charset="0"/>
                        <a:buChar char="•"/>
                      </a:pPr>
                      <a:r>
                        <a:rPr lang="en-US" sz="1400" b="1" dirty="0"/>
                        <a:t>Methods include </a:t>
                      </a:r>
                      <a:r>
                        <a:rPr lang="en-US" sz="1400" b="1" dirty="0" err="1"/>
                        <a:t>FedAvg</a:t>
                      </a:r>
                      <a:r>
                        <a:rPr lang="en-US" sz="1400" b="1" dirty="0"/>
                        <a:t>, personalized learning, and secure learning with encryption. </a:t>
                      </a:r>
                    </a:p>
                    <a:p>
                      <a:pPr marL="285750" indent="-285750" algn="just">
                        <a:buFont typeface="Arial" panose="020B0604020202020204" pitchFamily="34" charset="0"/>
                        <a:buChar char="•"/>
                      </a:pPr>
                      <a:r>
                        <a:rPr lang="en-US" sz="1400" b="1" dirty="0"/>
                        <a:t>Communication-efficient techniques and heterogeneous data handling improve scalability and performance.</a:t>
                      </a:r>
                      <a:endParaRPr lang="en-IN" sz="1400" b="1" dirty="0"/>
                    </a:p>
                  </a:txBody>
                  <a:tcPr/>
                </a:tc>
                <a:tc>
                  <a:txBody>
                    <a:bodyPr/>
                    <a:lstStyle/>
                    <a:p>
                      <a:pPr marL="285750" indent="-285750">
                        <a:buFont typeface="Arial" panose="020B0604020202020204" pitchFamily="34" charset="0"/>
                        <a:buChar char="•"/>
                      </a:pPr>
                      <a:r>
                        <a:rPr lang="en-IN" sz="1400" b="1" dirty="0"/>
                        <a:t>High Communication Costs</a:t>
                      </a:r>
                    </a:p>
                    <a:p>
                      <a:pPr marL="285750" indent="-285750">
                        <a:buFont typeface="Arial" panose="020B0604020202020204" pitchFamily="34" charset="0"/>
                        <a:buChar char="•"/>
                      </a:pPr>
                      <a:r>
                        <a:rPr lang="en-IN" sz="1400" b="1" dirty="0"/>
                        <a:t>Non-IID Data Challenges Security </a:t>
                      </a:r>
                    </a:p>
                    <a:p>
                      <a:pPr marL="285750" indent="-285750">
                        <a:buFont typeface="Arial" panose="020B0604020202020204" pitchFamily="34" charset="0"/>
                        <a:buChar char="•"/>
                      </a:pPr>
                      <a:r>
                        <a:rPr lang="en-IN" sz="1400" b="1" dirty="0"/>
                        <a:t>Risks Device Heterogeneity </a:t>
                      </a:r>
                    </a:p>
                    <a:p>
                      <a:pPr marL="0" indent="0">
                        <a:buFont typeface="Arial" panose="020B0604020202020204" pitchFamily="34" charset="0"/>
                        <a:buNone/>
                      </a:pPr>
                      <a:endParaRPr lang="en-IN" sz="1400" b="1" dirty="0"/>
                    </a:p>
                  </a:txBody>
                  <a:tcPr/>
                </a:tc>
                <a:extLst>
                  <a:ext uri="{0D108BD9-81ED-4DB2-BD59-A6C34878D82A}">
                    <a16:rowId xmlns:a16="http://schemas.microsoft.com/office/drawing/2014/main" val="1873762190"/>
                  </a:ext>
                </a:extLst>
              </a:tr>
            </a:tbl>
          </a:graphicData>
        </a:graphic>
      </p:graphicFrame>
    </p:spTree>
    <p:extLst>
      <p:ext uri="{BB962C8B-B14F-4D97-AF65-F5344CB8AC3E}">
        <p14:creationId xmlns:p14="http://schemas.microsoft.com/office/powerpoint/2010/main" val="761508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8B792BF6-72DD-C039-40AA-51524C8C7AEF}"/>
              </a:ext>
            </a:extLst>
          </p:cNvPr>
          <p:cNvGraphicFramePr>
            <a:graphicFrameLocks noGrp="1"/>
          </p:cNvGraphicFramePr>
          <p:nvPr>
            <p:extLst>
              <p:ext uri="{D42A27DB-BD31-4B8C-83A1-F6EECF244321}">
                <p14:modId xmlns:p14="http://schemas.microsoft.com/office/powerpoint/2010/main" val="4263802415"/>
              </p:ext>
            </p:extLst>
          </p:nvPr>
        </p:nvGraphicFramePr>
        <p:xfrm>
          <a:off x="1611376" y="811106"/>
          <a:ext cx="10248392" cy="4488766"/>
        </p:xfrm>
        <a:graphic>
          <a:graphicData uri="http://schemas.openxmlformats.org/drawingml/2006/table">
            <a:tbl>
              <a:tblPr firstRow="1" bandRow="1">
                <a:tableStyleId>{5C22544A-7EE6-4342-B048-85BDC9FD1C3A}</a:tableStyleId>
              </a:tblPr>
              <a:tblGrid>
                <a:gridCol w="2049678">
                  <a:extLst>
                    <a:ext uri="{9D8B030D-6E8A-4147-A177-3AD203B41FA5}">
                      <a16:colId xmlns:a16="http://schemas.microsoft.com/office/drawing/2014/main" val="4249554552"/>
                    </a:ext>
                  </a:extLst>
                </a:gridCol>
                <a:gridCol w="1002386">
                  <a:extLst>
                    <a:ext uri="{9D8B030D-6E8A-4147-A177-3AD203B41FA5}">
                      <a16:colId xmlns:a16="http://schemas.microsoft.com/office/drawing/2014/main" val="1858636612"/>
                    </a:ext>
                  </a:extLst>
                </a:gridCol>
                <a:gridCol w="1956816">
                  <a:extLst>
                    <a:ext uri="{9D8B030D-6E8A-4147-A177-3AD203B41FA5}">
                      <a16:colId xmlns:a16="http://schemas.microsoft.com/office/drawing/2014/main" val="3339478565"/>
                    </a:ext>
                  </a:extLst>
                </a:gridCol>
                <a:gridCol w="3300984">
                  <a:extLst>
                    <a:ext uri="{9D8B030D-6E8A-4147-A177-3AD203B41FA5}">
                      <a16:colId xmlns:a16="http://schemas.microsoft.com/office/drawing/2014/main" val="4227291896"/>
                    </a:ext>
                  </a:extLst>
                </a:gridCol>
                <a:gridCol w="1938528">
                  <a:extLst>
                    <a:ext uri="{9D8B030D-6E8A-4147-A177-3AD203B41FA5}">
                      <a16:colId xmlns:a16="http://schemas.microsoft.com/office/drawing/2014/main" val="2411849216"/>
                    </a:ext>
                  </a:extLst>
                </a:gridCol>
              </a:tblGrid>
              <a:tr h="569733">
                <a:tc>
                  <a:txBody>
                    <a:bodyPr/>
                    <a:lstStyle/>
                    <a:p>
                      <a:pPr algn="ctr"/>
                      <a:r>
                        <a:rPr lang="en-IN" sz="1400" b="1" dirty="0">
                          <a:latin typeface="+mn-lt"/>
                        </a:rPr>
                        <a:t>Title</a:t>
                      </a:r>
                    </a:p>
                  </a:txBody>
                  <a:tcPr/>
                </a:tc>
                <a:tc>
                  <a:txBody>
                    <a:bodyPr/>
                    <a:lstStyle/>
                    <a:p>
                      <a:pPr algn="ctr"/>
                      <a:r>
                        <a:rPr lang="en-IN" sz="1400" b="1" dirty="0">
                          <a:latin typeface="+mn-lt"/>
                        </a:rPr>
                        <a:t>year</a:t>
                      </a:r>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dirty="0">
                          <a:latin typeface="+mn-lt"/>
                          <a:cs typeface="Times New Roman" panose="02020603050405020304" pitchFamily="18" charset="0"/>
                        </a:rPr>
                        <a:t>Author(s)</a:t>
                      </a:r>
                    </a:p>
                  </a:txBody>
                  <a:tcPr/>
                </a:tc>
                <a:tc>
                  <a:txBody>
                    <a:bodyPr/>
                    <a:lstStyle/>
                    <a:p>
                      <a:pPr algn="ctr"/>
                      <a:r>
                        <a:rPr lang="en-US" sz="1400" b="1" dirty="0">
                          <a:latin typeface="+mn-lt"/>
                          <a:cs typeface="Times New Roman" panose="02020603050405020304" pitchFamily="18" charset="0"/>
                        </a:rPr>
                        <a:t>Methodology</a:t>
                      </a:r>
                    </a:p>
                  </a:txBody>
                  <a:tcPr/>
                </a:tc>
                <a:tc>
                  <a:txBody>
                    <a:bodyPr/>
                    <a:lstStyle/>
                    <a:p>
                      <a:pPr algn="ctr"/>
                      <a:r>
                        <a:rPr lang="en-US" sz="1400" b="1" dirty="0">
                          <a:latin typeface="+mn-lt"/>
                          <a:cs typeface="Times New Roman" panose="02020603050405020304" pitchFamily="18" charset="0"/>
                        </a:rPr>
                        <a:t>Disadvantages</a:t>
                      </a:r>
                    </a:p>
                  </a:txBody>
                  <a:tcPr/>
                </a:tc>
                <a:extLst>
                  <a:ext uri="{0D108BD9-81ED-4DB2-BD59-A6C34878D82A}">
                    <a16:rowId xmlns:a16="http://schemas.microsoft.com/office/drawing/2014/main" val="4124006981"/>
                  </a:ext>
                </a:extLst>
              </a:tr>
              <a:tr h="1693993">
                <a:tc>
                  <a:txBody>
                    <a:bodyPr/>
                    <a:lstStyle/>
                    <a:p>
                      <a:pPr algn="l"/>
                      <a:r>
                        <a:rPr lang="en-US" sz="1400" b="1" i="0" u="none" strike="noStrike" kern="1200" baseline="0" dirty="0">
                          <a:solidFill>
                            <a:schemeClr val="dk1"/>
                          </a:solidFill>
                          <a:latin typeface="+mn-lt"/>
                          <a:ea typeface="+mn-ea"/>
                          <a:cs typeface="+mn-cs"/>
                        </a:rPr>
                        <a:t>Federated learning</a:t>
                      </a:r>
                    </a:p>
                    <a:p>
                      <a:pPr algn="l"/>
                      <a:r>
                        <a:rPr lang="en-US" sz="1400" b="1" i="0" u="none" strike="noStrike" kern="1200" baseline="0" dirty="0">
                          <a:solidFill>
                            <a:schemeClr val="dk1"/>
                          </a:solidFill>
                          <a:latin typeface="+mn-lt"/>
                          <a:ea typeface="+mn-ea"/>
                          <a:cs typeface="+mn-cs"/>
                        </a:rPr>
                        <a:t>in smart city sensing: Challenges and opportunities</a:t>
                      </a:r>
                      <a:endParaRPr lang="en-IN" sz="1400" b="1" dirty="0">
                        <a:latin typeface="+mn-lt"/>
                      </a:endParaRPr>
                    </a:p>
                  </a:txBody>
                  <a:tcPr/>
                </a:tc>
                <a:tc>
                  <a:txBody>
                    <a:bodyPr/>
                    <a:lstStyle/>
                    <a:p>
                      <a:pPr algn="l"/>
                      <a:r>
                        <a:rPr lang="en-IN" sz="1400" b="1" dirty="0">
                          <a:latin typeface="+mn-lt"/>
                        </a:rPr>
                        <a:t>2020</a:t>
                      </a:r>
                    </a:p>
                  </a:txBody>
                  <a:tcPr/>
                </a:tc>
                <a:tc>
                  <a:txBody>
                    <a:bodyPr/>
                    <a:lstStyle/>
                    <a:p>
                      <a:pPr algn="l"/>
                      <a:r>
                        <a:rPr lang="en-US" sz="1400" b="1" i="0" u="none" strike="noStrike" kern="1200" baseline="0" dirty="0">
                          <a:solidFill>
                            <a:schemeClr val="dk1"/>
                          </a:solidFill>
                          <a:latin typeface="+mn-lt"/>
                          <a:ea typeface="+mn-ea"/>
                          <a:cs typeface="+mn-cs"/>
                        </a:rPr>
                        <a:t>J. C. Jiang, </a:t>
                      </a:r>
                    </a:p>
                    <a:p>
                      <a:pPr algn="l"/>
                      <a:r>
                        <a:rPr lang="en-US" sz="1400" b="1" i="0" u="none" strike="noStrike" kern="1200" baseline="0" dirty="0">
                          <a:solidFill>
                            <a:schemeClr val="dk1"/>
                          </a:solidFill>
                          <a:latin typeface="+mn-lt"/>
                          <a:ea typeface="+mn-ea"/>
                          <a:cs typeface="+mn-cs"/>
                        </a:rPr>
                        <a:t>B. </a:t>
                      </a:r>
                      <a:r>
                        <a:rPr lang="en-US" sz="1400" b="1" i="0" u="none" strike="noStrike" kern="1200" baseline="0" dirty="0" err="1">
                          <a:solidFill>
                            <a:schemeClr val="dk1"/>
                          </a:solidFill>
                          <a:latin typeface="+mn-lt"/>
                          <a:ea typeface="+mn-ea"/>
                          <a:cs typeface="+mn-cs"/>
                        </a:rPr>
                        <a:t>Kantarci</a:t>
                      </a:r>
                      <a:r>
                        <a:rPr lang="en-US" sz="1400" b="1" i="0" u="none" strike="noStrike" kern="1200" baseline="0" dirty="0">
                          <a:solidFill>
                            <a:schemeClr val="dk1"/>
                          </a:solidFill>
                          <a:latin typeface="+mn-lt"/>
                          <a:ea typeface="+mn-ea"/>
                          <a:cs typeface="+mn-cs"/>
                        </a:rPr>
                        <a:t>, </a:t>
                      </a:r>
                    </a:p>
                    <a:p>
                      <a:pPr algn="l"/>
                      <a:r>
                        <a:rPr lang="en-US" sz="1400" b="1" i="0" u="none" strike="noStrike" kern="1200" baseline="0" dirty="0">
                          <a:solidFill>
                            <a:schemeClr val="dk1"/>
                          </a:solidFill>
                          <a:latin typeface="+mn-lt"/>
                          <a:ea typeface="+mn-ea"/>
                          <a:cs typeface="+mn-cs"/>
                        </a:rPr>
                        <a:t>S. </a:t>
                      </a:r>
                      <a:r>
                        <a:rPr lang="en-US" sz="1400" b="1" i="0" u="none" strike="noStrike" kern="1200" baseline="0" dirty="0" err="1">
                          <a:solidFill>
                            <a:schemeClr val="dk1"/>
                          </a:solidFill>
                          <a:latin typeface="+mn-lt"/>
                          <a:ea typeface="+mn-ea"/>
                          <a:cs typeface="+mn-cs"/>
                        </a:rPr>
                        <a:t>Oktug</a:t>
                      </a:r>
                      <a:r>
                        <a:rPr lang="en-US" sz="1400" b="1" i="0" u="none" strike="noStrike" kern="1200" baseline="0" dirty="0">
                          <a:solidFill>
                            <a:schemeClr val="dk1"/>
                          </a:solidFill>
                          <a:latin typeface="+mn-lt"/>
                          <a:ea typeface="+mn-ea"/>
                          <a:cs typeface="+mn-cs"/>
                        </a:rPr>
                        <a:t>, and </a:t>
                      </a:r>
                    </a:p>
                    <a:p>
                      <a:pPr algn="l"/>
                      <a:r>
                        <a:rPr lang="en-US" sz="1400" b="1" i="0" u="none" strike="noStrike" kern="1200" baseline="0" dirty="0">
                          <a:solidFill>
                            <a:schemeClr val="dk1"/>
                          </a:solidFill>
                          <a:latin typeface="+mn-lt"/>
                          <a:ea typeface="+mn-ea"/>
                          <a:cs typeface="+mn-cs"/>
                        </a:rPr>
                        <a:t>T. </a:t>
                      </a:r>
                      <a:r>
                        <a:rPr lang="en-US" sz="1400" b="1" i="0" u="none" strike="noStrike" kern="1200" baseline="0" dirty="0" err="1">
                          <a:solidFill>
                            <a:schemeClr val="dk1"/>
                          </a:solidFill>
                          <a:latin typeface="+mn-lt"/>
                          <a:ea typeface="+mn-ea"/>
                          <a:cs typeface="+mn-cs"/>
                        </a:rPr>
                        <a:t>Soyata</a:t>
                      </a:r>
                      <a:r>
                        <a:rPr lang="en-US" sz="1400" b="1" i="0" u="none" strike="noStrike" kern="1200" baseline="0" dirty="0">
                          <a:solidFill>
                            <a:schemeClr val="dk1"/>
                          </a:solidFill>
                          <a:latin typeface="+mn-lt"/>
                          <a:ea typeface="+mn-ea"/>
                          <a:cs typeface="+mn-cs"/>
                        </a:rPr>
                        <a:t>, </a:t>
                      </a:r>
                      <a:endParaRPr lang="en-IN" sz="1400" b="1" dirty="0">
                        <a:latin typeface="+mn-lt"/>
                      </a:endParaRPr>
                    </a:p>
                  </a:txBody>
                  <a:tcPr/>
                </a:tc>
                <a:tc>
                  <a:txBody>
                    <a:bodyPr/>
                    <a:lstStyle/>
                    <a:p>
                      <a:pPr marL="285750" indent="-285750" algn="just">
                        <a:buFont typeface="Arial" panose="020B0604020202020204" pitchFamily="34" charset="0"/>
                        <a:buChar char="•"/>
                      </a:pPr>
                      <a:r>
                        <a:rPr lang="en-US" sz="1400" b="1" dirty="0">
                          <a:latin typeface="+mn-lt"/>
                        </a:rPr>
                        <a:t>Smart city federated learning leverages edge computing, secure aggregation, and communication-efficient techniques. </a:t>
                      </a:r>
                    </a:p>
                    <a:p>
                      <a:pPr marL="285750" indent="-285750" algn="just">
                        <a:buFont typeface="Arial" panose="020B0604020202020204" pitchFamily="34" charset="0"/>
                        <a:buChar char="•"/>
                      </a:pPr>
                      <a:r>
                        <a:rPr lang="en-US" sz="1400" b="1" dirty="0">
                          <a:latin typeface="+mn-lt"/>
                        </a:rPr>
                        <a:t>Adaptive learning and multi-modal fusion enhance real-time urban sensing and decision-making</a:t>
                      </a:r>
                      <a:endParaRPr lang="en-IN" sz="1400" b="1" dirty="0">
                        <a:latin typeface="+mn-lt"/>
                      </a:endParaRPr>
                    </a:p>
                  </a:txBody>
                  <a:tcPr/>
                </a:tc>
                <a:tc>
                  <a:txBody>
                    <a:bodyPr/>
                    <a:lstStyle/>
                    <a:p>
                      <a:pPr marL="285750" indent="-285750" algn="l">
                        <a:buFont typeface="Arial" panose="020B0604020202020204" pitchFamily="34" charset="0"/>
                        <a:buChar char="•"/>
                      </a:pPr>
                      <a:r>
                        <a:rPr lang="en-IN" sz="1400" b="1" dirty="0">
                          <a:latin typeface="+mn-lt"/>
                        </a:rPr>
                        <a:t>High Communication Overhead </a:t>
                      </a:r>
                    </a:p>
                    <a:p>
                      <a:pPr marL="285750" indent="-285750" algn="l">
                        <a:buFont typeface="Arial" panose="020B0604020202020204" pitchFamily="34" charset="0"/>
                        <a:buChar char="•"/>
                      </a:pPr>
                      <a:r>
                        <a:rPr lang="en-IN" sz="1400" b="1" dirty="0">
                          <a:latin typeface="+mn-lt"/>
                        </a:rPr>
                        <a:t>Non-Uniform Data Distribution </a:t>
                      </a:r>
                    </a:p>
                    <a:p>
                      <a:pPr marL="285750" indent="-285750" algn="l">
                        <a:buFont typeface="Arial" panose="020B0604020202020204" pitchFamily="34" charset="0"/>
                        <a:buChar char="•"/>
                      </a:pPr>
                      <a:r>
                        <a:rPr lang="en-IN" sz="1400" b="1" dirty="0">
                          <a:latin typeface="+mn-lt"/>
                        </a:rPr>
                        <a:t>Security Vulnerabilities </a:t>
                      </a:r>
                    </a:p>
                  </a:txBody>
                  <a:tcPr/>
                </a:tc>
                <a:extLst>
                  <a:ext uri="{0D108BD9-81ED-4DB2-BD59-A6C34878D82A}">
                    <a16:rowId xmlns:a16="http://schemas.microsoft.com/office/drawing/2014/main" val="3060942778"/>
                  </a:ext>
                </a:extLst>
              </a:tr>
              <a:tr h="206409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b="1" i="0" u="none" strike="noStrike" kern="1200" baseline="0" dirty="0">
                          <a:solidFill>
                            <a:schemeClr val="dk1"/>
                          </a:solidFill>
                          <a:latin typeface="+mn-lt"/>
                          <a:ea typeface="+mn-ea"/>
                          <a:cs typeface="+mn-cs"/>
                        </a:rPr>
                        <a:t>Advances and open problems in federated learning</a:t>
                      </a:r>
                      <a:endParaRPr lang="en-IN" sz="1400" b="1" kern="1200" dirty="0">
                        <a:solidFill>
                          <a:schemeClr val="dk1"/>
                        </a:solidFill>
                        <a:effectLst/>
                        <a:latin typeface="+mn-lt"/>
                        <a:ea typeface="+mn-ea"/>
                        <a:cs typeface="Times New Roman" panose="02020603050405020304" pitchFamily="18" charset="0"/>
                      </a:endParaRPr>
                    </a:p>
                    <a:p>
                      <a:pPr algn="l"/>
                      <a:endParaRPr lang="en-IN" sz="1400" b="1" dirty="0">
                        <a:latin typeface="+mn-lt"/>
                      </a:endParaRPr>
                    </a:p>
                  </a:txBody>
                  <a:tcPr/>
                </a:tc>
                <a:tc>
                  <a:txBody>
                    <a:bodyPr/>
                    <a:lstStyle/>
                    <a:p>
                      <a:pPr algn="l"/>
                      <a:r>
                        <a:rPr lang="en-IN" sz="1400" b="1" dirty="0">
                          <a:latin typeface="+mn-lt"/>
                        </a:rPr>
                        <a:t>2021</a:t>
                      </a:r>
                    </a:p>
                  </a:txBody>
                  <a:tcPr/>
                </a:tc>
                <a:tc>
                  <a:txBody>
                    <a:bodyPr/>
                    <a:lstStyle/>
                    <a:p>
                      <a:pPr algn="l"/>
                      <a:r>
                        <a:rPr lang="en-IN" sz="1400" b="1" i="0" u="none" strike="noStrike" kern="1200" baseline="0" dirty="0">
                          <a:solidFill>
                            <a:schemeClr val="dk1"/>
                          </a:solidFill>
                          <a:latin typeface="+mn-lt"/>
                          <a:ea typeface="+mn-ea"/>
                          <a:cs typeface="+mn-cs"/>
                        </a:rPr>
                        <a:t>P. </a:t>
                      </a:r>
                      <a:r>
                        <a:rPr lang="en-IN" sz="1400" b="1" i="0" u="none" strike="noStrike" kern="1200" baseline="0" dirty="0" err="1">
                          <a:solidFill>
                            <a:schemeClr val="dk1"/>
                          </a:solidFill>
                          <a:latin typeface="+mn-lt"/>
                          <a:ea typeface="+mn-ea"/>
                          <a:cs typeface="+mn-cs"/>
                        </a:rPr>
                        <a:t>Kairouz</a:t>
                      </a:r>
                      <a:endParaRPr lang="en-IN" sz="1400" b="1" dirty="0">
                        <a:latin typeface="+mn-lt"/>
                      </a:endParaRPr>
                    </a:p>
                  </a:txBody>
                  <a:tcPr/>
                </a:tc>
                <a:tc>
                  <a:txBody>
                    <a:bodyPr/>
                    <a:lstStyle/>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latin typeface="+mn-lt"/>
                        </a:rPr>
                        <a:t>Federated learning enhances privacy by training models locally and aggregating updates.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latin typeface="+mn-lt"/>
                        </a:rPr>
                        <a:t>Methods include </a:t>
                      </a:r>
                      <a:r>
                        <a:rPr lang="en-US" sz="1400" b="1" dirty="0" err="1">
                          <a:latin typeface="+mn-lt"/>
                        </a:rPr>
                        <a:t>FedAvg</a:t>
                      </a:r>
                      <a:r>
                        <a:rPr lang="en-US" sz="1400" b="1" dirty="0">
                          <a:latin typeface="+mn-lt"/>
                        </a:rPr>
                        <a:t>, personalized learning, and secure learning with encryption. </a:t>
                      </a:r>
                    </a:p>
                    <a:p>
                      <a:pPr marL="285750" marR="0" lvl="0" indent="-285750" algn="just"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1" dirty="0">
                          <a:latin typeface="+mn-lt"/>
                        </a:rPr>
                        <a:t>Communication-efficient techniques and heterogeneous data handling improve scalability and performance</a:t>
                      </a:r>
                      <a:endParaRPr lang="en-IN" sz="1400" b="1" kern="1200" dirty="0">
                        <a:solidFill>
                          <a:schemeClr val="dk1"/>
                        </a:solidFill>
                        <a:effectLst/>
                        <a:latin typeface="+mn-lt"/>
                        <a:ea typeface="+mn-ea"/>
                        <a:cs typeface="Times New Roman" panose="02020603050405020304" pitchFamily="18" charset="0"/>
                      </a:endParaRPr>
                    </a:p>
                    <a:p>
                      <a:pPr algn="just"/>
                      <a:endParaRPr lang="en-IN" sz="1400" b="1" dirty="0">
                        <a:latin typeface="+mn-lt"/>
                      </a:endParaRPr>
                    </a:p>
                  </a:txBody>
                  <a:tcPr/>
                </a:tc>
                <a:tc>
                  <a:txBody>
                    <a:bodyPr/>
                    <a:lstStyle/>
                    <a:p>
                      <a:pPr marL="171450" indent="-171450" algn="l">
                        <a:buFont typeface="Arial" panose="020B0604020202020204" pitchFamily="34" charset="0"/>
                        <a:buChar char="•"/>
                      </a:pPr>
                      <a:r>
                        <a:rPr lang="en-IN" sz="1400" b="1" dirty="0">
                          <a:latin typeface="+mn-lt"/>
                        </a:rPr>
                        <a:t>High Communication Costs</a:t>
                      </a:r>
                    </a:p>
                    <a:p>
                      <a:pPr marL="171450" indent="-171450" algn="l">
                        <a:buFont typeface="Arial" panose="020B0604020202020204" pitchFamily="34" charset="0"/>
                        <a:buChar char="•"/>
                      </a:pPr>
                      <a:r>
                        <a:rPr lang="en-IN" sz="1400" b="1" dirty="0">
                          <a:latin typeface="+mn-lt"/>
                        </a:rPr>
                        <a:t>Non-IID Data Challenges. </a:t>
                      </a:r>
                    </a:p>
                    <a:p>
                      <a:pPr marL="171450" indent="-171450" algn="l">
                        <a:buFont typeface="Arial" panose="020B0604020202020204" pitchFamily="34" charset="0"/>
                        <a:buChar char="•"/>
                      </a:pPr>
                      <a:r>
                        <a:rPr lang="en-IN" sz="1400" b="1" dirty="0">
                          <a:latin typeface="+mn-lt"/>
                        </a:rPr>
                        <a:t>Security Risks</a:t>
                      </a:r>
                    </a:p>
                  </a:txBody>
                  <a:tcPr/>
                </a:tc>
                <a:extLst>
                  <a:ext uri="{0D108BD9-81ED-4DB2-BD59-A6C34878D82A}">
                    <a16:rowId xmlns:a16="http://schemas.microsoft.com/office/drawing/2014/main" val="1276522847"/>
                  </a:ext>
                </a:extLst>
              </a:tr>
            </a:tbl>
          </a:graphicData>
        </a:graphic>
      </p:graphicFrame>
    </p:spTree>
    <p:extLst>
      <p:ext uri="{BB962C8B-B14F-4D97-AF65-F5344CB8AC3E}">
        <p14:creationId xmlns:p14="http://schemas.microsoft.com/office/powerpoint/2010/main" val="1651052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FF8FE-5C66-8AD2-CC5F-0C069A16D539}"/>
              </a:ext>
            </a:extLst>
          </p:cNvPr>
          <p:cNvSpPr>
            <a:spLocks noGrp="1"/>
          </p:cNvSpPr>
          <p:nvPr>
            <p:ph type="title"/>
          </p:nvPr>
        </p:nvSpPr>
        <p:spPr>
          <a:xfrm>
            <a:off x="1694623" y="128017"/>
            <a:ext cx="10018713" cy="381000"/>
          </a:xfrm>
        </p:spPr>
        <p:txBody>
          <a:bodyPr>
            <a:normAutofit fontScale="90000"/>
          </a:bodyPr>
          <a:lstStyle/>
          <a:p>
            <a:pPr algn="l"/>
            <a:r>
              <a:rPr lang="en-IN" sz="4000" u="sng" dirty="0">
                <a:latin typeface="Times New Roman" panose="02020603050405020304" pitchFamily="18" charset="0"/>
                <a:cs typeface="Times New Roman" panose="02020603050405020304" pitchFamily="18" charset="0"/>
              </a:rPr>
              <a:t>EXISTING SYSTEM</a:t>
            </a:r>
            <a:endParaRPr lang="en-IN" dirty="0"/>
          </a:p>
        </p:txBody>
      </p:sp>
      <p:sp>
        <p:nvSpPr>
          <p:cNvPr id="3" name="Content Placeholder 2">
            <a:extLst>
              <a:ext uri="{FF2B5EF4-FFF2-40B4-BE49-F238E27FC236}">
                <a16:creationId xmlns:a16="http://schemas.microsoft.com/office/drawing/2014/main" id="{CAE0E6DA-B0EC-7EAF-8BB3-1930E099EFCE}"/>
              </a:ext>
            </a:extLst>
          </p:cNvPr>
          <p:cNvSpPr>
            <a:spLocks noGrp="1"/>
          </p:cNvSpPr>
          <p:nvPr>
            <p:ph idx="1"/>
          </p:nvPr>
        </p:nvSpPr>
        <p:spPr>
          <a:xfrm>
            <a:off x="1621470" y="829055"/>
            <a:ext cx="10018713" cy="5553457"/>
          </a:xfrm>
        </p:spPr>
        <p:txBody>
          <a:bodyPr anchor="t">
            <a:normAutofit fontScale="92500" lnSpcReduction="20000"/>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Current Extraction Sources: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Melanin is typically derived from fungi, cuttlefish ink, and bacteria, while keratin comes from animal-based sources like feathers and wool.</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Lack of Structured Salon Waste Management: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No comprehensive system exists to track and manage hair waste extraction in salons.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Environmental Concerns: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Inefficient handling of salon waste contributes to pollution and resource wastage.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Need for a Digital Solution: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 web application can help salons log, track, and manage hair waste efficiently.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Optimized Extraction Process: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Smart technologies would enhance melanin and keratin extraction from hair waste, reducing reliance on animal and microbial sources.</a:t>
            </a:r>
          </a:p>
          <a:p>
            <a:endParaRPr lang="en-IN" dirty="0"/>
          </a:p>
        </p:txBody>
      </p:sp>
    </p:spTree>
    <p:extLst>
      <p:ext uri="{BB962C8B-B14F-4D97-AF65-F5344CB8AC3E}">
        <p14:creationId xmlns:p14="http://schemas.microsoft.com/office/powerpoint/2010/main" val="5322505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9EBE2-729F-7A13-0896-EF5B14AA0170}"/>
              </a:ext>
            </a:extLst>
          </p:cNvPr>
          <p:cNvSpPr>
            <a:spLocks noGrp="1"/>
          </p:cNvSpPr>
          <p:nvPr>
            <p:ph type="title"/>
          </p:nvPr>
        </p:nvSpPr>
        <p:spPr>
          <a:xfrm>
            <a:off x="1694623" y="100585"/>
            <a:ext cx="10018713" cy="585216"/>
          </a:xfrm>
        </p:spPr>
        <p:txBody>
          <a:bodyPr>
            <a:normAutofit fontScale="90000"/>
          </a:bodyPr>
          <a:lstStyle/>
          <a:p>
            <a:pPr algn="l"/>
            <a:r>
              <a:rPr lang="en-IN" sz="4000" u="sng" dirty="0">
                <a:latin typeface="Times New Roman" panose="02020603050405020304" pitchFamily="18" charset="0"/>
                <a:cs typeface="Times New Roman" panose="02020603050405020304" pitchFamily="18" charset="0"/>
              </a:rPr>
              <a:t>EXISTING SYSTEM(CONT)</a:t>
            </a:r>
            <a:endParaRPr lang="en-IN" dirty="0"/>
          </a:p>
        </p:txBody>
      </p:sp>
      <p:sp>
        <p:nvSpPr>
          <p:cNvPr id="3" name="Content Placeholder 2">
            <a:extLst>
              <a:ext uri="{FF2B5EF4-FFF2-40B4-BE49-F238E27FC236}">
                <a16:creationId xmlns:a16="http://schemas.microsoft.com/office/drawing/2014/main" id="{5A90FDFD-1354-53D4-11B5-84014F372CEF}"/>
              </a:ext>
            </a:extLst>
          </p:cNvPr>
          <p:cNvSpPr>
            <a:spLocks noGrp="1"/>
          </p:cNvSpPr>
          <p:nvPr>
            <p:ph idx="1"/>
          </p:nvPr>
        </p:nvSpPr>
        <p:spPr>
          <a:xfrm>
            <a:off x="1548318" y="1075943"/>
            <a:ext cx="10018713" cy="4794505"/>
          </a:xfrm>
        </p:spPr>
        <p:txBody>
          <a:bodyPr anchor="t">
            <a:normAutofit fontScale="92500" lnSpcReduction="10000"/>
          </a:bodyPr>
          <a:lstStyle/>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Real-Time Monitoring:</a:t>
            </a:r>
            <a:r>
              <a:rPr kumimoji="0" lang="en-US" altLang="en-US" sz="2400" b="0" i="0" u="none" strike="noStrike" cap="none" normalizeH="0" baseline="0" dirty="0">
                <a:ln>
                  <a:noFill/>
                </a:ln>
                <a:solidFill>
                  <a:schemeClr val="tx1"/>
                </a:solidFill>
                <a:effectLst/>
                <a:latin typeface="Arial" panose="020B0604020202020204" pitchFamily="34" charset="0"/>
              </a:rPr>
              <a:t> The system allows users to track hair collection, extraction effectiveness, and waste conversion into beauty products.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Improved Sustainability:</a:t>
            </a:r>
            <a:r>
              <a:rPr kumimoji="0" lang="en-US" altLang="en-US" sz="2400" b="0" i="0" u="none" strike="noStrike" cap="none" normalizeH="0" baseline="0" dirty="0">
                <a:ln>
                  <a:noFill/>
                </a:ln>
                <a:solidFill>
                  <a:schemeClr val="tx1"/>
                </a:solidFill>
                <a:effectLst/>
                <a:latin typeface="Arial" panose="020B0604020202020204" pitchFamily="34" charset="0"/>
              </a:rPr>
              <a:t> Digital management of waste promotes eco-friendly practices in the beauty industry.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Data-Driven Decision Making:</a:t>
            </a:r>
            <a:r>
              <a:rPr kumimoji="0" lang="en-US" altLang="en-US" sz="2400" b="0" i="0" u="none" strike="noStrike" cap="none" normalizeH="0" baseline="0" dirty="0">
                <a:ln>
                  <a:noFill/>
                </a:ln>
                <a:solidFill>
                  <a:schemeClr val="tx1"/>
                </a:solidFill>
                <a:effectLst/>
                <a:latin typeface="Arial" panose="020B0604020202020204" pitchFamily="34" charset="0"/>
              </a:rPr>
              <a:t> The app generates reports to help salons optimize waste management and enhance product quality.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Seamless Salon-Manufacturer Collaboration:</a:t>
            </a:r>
            <a:r>
              <a:rPr kumimoji="0" lang="en-US" altLang="en-US" sz="2400" b="0" i="0" u="none" strike="noStrike" cap="none" normalizeH="0" baseline="0" dirty="0">
                <a:ln>
                  <a:noFill/>
                </a:ln>
                <a:solidFill>
                  <a:schemeClr val="tx1"/>
                </a:solidFill>
                <a:effectLst/>
                <a:latin typeface="Arial" panose="020B0604020202020204" pitchFamily="34" charset="0"/>
              </a:rPr>
              <a:t> Enables direct communication and transactions between salons and product manufacturers.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Reduced Industry Footprint:</a:t>
            </a:r>
            <a:r>
              <a:rPr kumimoji="0" lang="en-US" altLang="en-US" sz="2400" b="0" i="0" u="none" strike="noStrike" cap="none" normalizeH="0" baseline="0" dirty="0">
                <a:ln>
                  <a:noFill/>
                </a:ln>
                <a:solidFill>
                  <a:schemeClr val="tx1"/>
                </a:solidFill>
                <a:effectLst/>
                <a:latin typeface="Arial" panose="020B0604020202020204" pitchFamily="34" charset="0"/>
              </a:rPr>
              <a:t> By repurposing hair waste, the system contributes to a more sustainable and circular beauty economy.</a:t>
            </a:r>
          </a:p>
          <a:p>
            <a:endParaRPr lang="en-IN" dirty="0"/>
          </a:p>
        </p:txBody>
      </p:sp>
    </p:spTree>
    <p:extLst>
      <p:ext uri="{BB962C8B-B14F-4D97-AF65-F5344CB8AC3E}">
        <p14:creationId xmlns:p14="http://schemas.microsoft.com/office/powerpoint/2010/main" val="3878985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CAE1-7EB3-F00E-56AA-AF003353A517}"/>
              </a:ext>
            </a:extLst>
          </p:cNvPr>
          <p:cNvSpPr>
            <a:spLocks noGrp="1"/>
          </p:cNvSpPr>
          <p:nvPr>
            <p:ph type="title"/>
          </p:nvPr>
        </p:nvSpPr>
        <p:spPr>
          <a:xfrm>
            <a:off x="1795207" y="182881"/>
            <a:ext cx="10018713" cy="484632"/>
          </a:xfrm>
        </p:spPr>
        <p:txBody>
          <a:bodyPr>
            <a:normAutofit fontScale="90000"/>
          </a:bodyPr>
          <a:lstStyle/>
          <a:p>
            <a:pPr algn="l"/>
            <a:r>
              <a:rPr lang="en-IN" sz="4000" u="sng" dirty="0">
                <a:latin typeface="Times New Roman" panose="02020603050405020304" pitchFamily="18" charset="0"/>
                <a:cs typeface="Times New Roman" panose="02020603050405020304" pitchFamily="18" charset="0"/>
              </a:rPr>
              <a:t>PROPOSED SYSTEM</a:t>
            </a:r>
            <a:endParaRPr lang="en-IN" dirty="0"/>
          </a:p>
        </p:txBody>
      </p:sp>
      <p:sp>
        <p:nvSpPr>
          <p:cNvPr id="3" name="Content Placeholder 2">
            <a:extLst>
              <a:ext uri="{FF2B5EF4-FFF2-40B4-BE49-F238E27FC236}">
                <a16:creationId xmlns:a16="http://schemas.microsoft.com/office/drawing/2014/main" id="{602C5236-72AD-2929-889C-699C3D666C13}"/>
              </a:ext>
            </a:extLst>
          </p:cNvPr>
          <p:cNvSpPr>
            <a:spLocks noGrp="1"/>
          </p:cNvSpPr>
          <p:nvPr>
            <p:ph idx="1"/>
          </p:nvPr>
        </p:nvSpPr>
        <p:spPr>
          <a:xfrm>
            <a:off x="1612326" y="947927"/>
            <a:ext cx="10201594" cy="5068825"/>
          </a:xfrm>
        </p:spPr>
        <p:txBody>
          <a:bodyPr anchor="t">
            <a:normAutofit fontScale="92500" lnSpcReduction="10000"/>
          </a:bodyPr>
          <a:lstStyle/>
          <a:p>
            <a:pPr algn="just" defTabSz="914400" eaLnBrk="0" fontAlgn="base" hangingPunct="0">
              <a:lnSpc>
                <a:spcPct val="150000"/>
              </a:lnSpc>
              <a:spcBef>
                <a:spcPct val="0"/>
              </a:spcBef>
              <a:spcAft>
                <a:spcPct val="0"/>
              </a:spcAft>
              <a:buClrTx/>
              <a:buSzTx/>
              <a:buFont typeface="Wingdings" panose="05000000000000000000" pitchFamily="2" charset="2"/>
              <a:buChar char="v"/>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Sustainable Hair Waste Management: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Enables salons to efficiently collect and repurpose hair waste into valuable products like sunscreens and hair care items.</a:t>
            </a:r>
          </a:p>
          <a:p>
            <a:pPr algn="just" defTabSz="914400" eaLnBrk="0" fontAlgn="base" hangingPunct="0">
              <a:lnSpc>
                <a:spcPct val="150000"/>
              </a:lnSpc>
              <a:spcBef>
                <a:spcPct val="0"/>
              </a:spcBef>
              <a:spcAft>
                <a:spcPct val="0"/>
              </a:spcAft>
              <a:buClrTx/>
              <a:buSzTx/>
              <a:buFont typeface="Wingdings" panose="05000000000000000000" pitchFamily="2" charset="2"/>
              <a:buChar char="v"/>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Melanin &amp; Keratin Extraction:</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Processes collected hair to extract essential components for high-quality beauty formulations.</a:t>
            </a:r>
          </a:p>
          <a:p>
            <a:pPr algn="just" defTabSz="914400" eaLnBrk="0" fontAlgn="base" hangingPunct="0">
              <a:lnSpc>
                <a:spcPct val="150000"/>
              </a:lnSpc>
              <a:spcBef>
                <a:spcPct val="0"/>
              </a:spcBef>
              <a:spcAft>
                <a:spcPct val="0"/>
              </a:spcAft>
              <a:buClrTx/>
              <a:buSzTx/>
              <a:buFont typeface="Wingdings" panose="05000000000000000000" pitchFamily="2" charset="2"/>
              <a:buChar char="v"/>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Salon Data Management:</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Allows salon owners to log hair waste details, track approvals, and monitor contributions in real time.</a:t>
            </a:r>
          </a:p>
          <a:p>
            <a:pPr algn="just" defTabSz="914400" eaLnBrk="0" fontAlgn="base" hangingPunct="0">
              <a:lnSpc>
                <a:spcPct val="150000"/>
              </a:lnSpc>
              <a:spcBef>
                <a:spcPct val="0"/>
              </a:spcBef>
              <a:spcAft>
                <a:spcPct val="0"/>
              </a:spcAft>
              <a:buClrTx/>
              <a:buSzTx/>
              <a:buFont typeface="Wingdings" panose="05000000000000000000" pitchFamily="2" charset="2"/>
              <a:buChar char="v"/>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Payment &amp; Transaction Tracking: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Facilitates secure payments for salons based on the quantity and quality of hair waste provided.</a:t>
            </a:r>
          </a:p>
          <a:p>
            <a:pPr algn="just" defTabSz="914400" eaLnBrk="0" fontAlgn="base" hangingPunct="0">
              <a:lnSpc>
                <a:spcPct val="150000"/>
              </a:lnSpc>
              <a:spcBef>
                <a:spcPct val="0"/>
              </a:spcBef>
              <a:spcAft>
                <a:spcPct val="0"/>
              </a:spcAft>
              <a:buClrTx/>
              <a:buSzTx/>
              <a:buFont typeface="Wingdings" panose="05000000000000000000" pitchFamily="2" charset="2"/>
              <a:buChar char="v"/>
            </a:pPr>
            <a:r>
              <a:rPr kumimoji="0" lang="en-US" altLang="en-US" sz="2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Quality Assessment &amp; Reporting:</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Employees can evaluate hair quality, measure melanin and keratin levels, and submit detailed reports.</a:t>
            </a:r>
          </a:p>
          <a:p>
            <a:endParaRPr lang="en-IN" dirty="0"/>
          </a:p>
        </p:txBody>
      </p:sp>
    </p:spTree>
    <p:extLst>
      <p:ext uri="{BB962C8B-B14F-4D97-AF65-F5344CB8AC3E}">
        <p14:creationId xmlns:p14="http://schemas.microsoft.com/office/powerpoint/2010/main" val="336958550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Custom 1">
      <a:majorFont>
        <a:latin typeface="Times New Roman"/>
        <a:ea typeface=""/>
        <a:cs typeface=""/>
      </a:majorFont>
      <a:minorFont>
        <a:latin typeface="Times New Roman"/>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477</TotalTime>
  <Words>2028</Words>
  <Application>Microsoft Office PowerPoint</Application>
  <PresentationFormat>Widescreen</PresentationFormat>
  <Paragraphs>165</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Times New Roman</vt:lpstr>
      <vt:lpstr>Wingdings</vt:lpstr>
      <vt:lpstr>Parallax</vt:lpstr>
      <vt:lpstr>ADVANCING COSMETIC INNOVATIONS THROUGH ORGANIC BIOMASS: A WEB APPLICATION FOR EFFICIENT BIOMASS CONVERSION INTO SUSTAINABLE FORMULATIONS </vt:lpstr>
      <vt:lpstr>ABSTRACT</vt:lpstr>
      <vt:lpstr>DOMAIN-INTRODUCTION</vt:lpstr>
      <vt:lpstr>Literature Survey</vt:lpstr>
      <vt:lpstr>PowerPoint Presentation</vt:lpstr>
      <vt:lpstr>PowerPoint Presentation</vt:lpstr>
      <vt:lpstr>EXISTING SYSTEM</vt:lpstr>
      <vt:lpstr>EXISTING SYSTEM(CONT)</vt:lpstr>
      <vt:lpstr>PROPOSED SYSTEM</vt:lpstr>
      <vt:lpstr>PROPOSED SYSTEM(CONT) </vt:lpstr>
      <vt:lpstr>PROPOSED SYSTEM (ADVANTAGES)</vt:lpstr>
      <vt:lpstr>PowerPoint Presentation</vt:lpstr>
      <vt:lpstr>MODULE FLOW DIAGRAM</vt:lpstr>
      <vt:lpstr>LIST OF MODULES</vt:lpstr>
      <vt:lpstr>MODULE 1: CLIENT </vt:lpstr>
      <vt:lpstr>PowerPoint Presentation</vt:lpstr>
      <vt:lpstr>MODULE 2: SALON OWNER </vt:lpstr>
      <vt:lpstr>PowerPoint Presentation</vt:lpstr>
      <vt:lpstr>PowerPoint Presentation</vt:lpstr>
      <vt:lpstr>PowerPoint Presentation</vt:lpstr>
      <vt:lpstr>MODULE 3: COLLECTION MANAGEMENT </vt:lpstr>
      <vt:lpstr>PowerPoint Presentation</vt:lpstr>
      <vt:lpstr>PowerPoint Presentation</vt:lpstr>
      <vt:lpstr>MODULE 4: PROCESS ANALYSIS </vt:lpstr>
      <vt:lpstr>MODULE 4: OUTPUT </vt:lpstr>
      <vt:lpstr>PowerPoint Presentation</vt:lpstr>
      <vt:lpstr>MODULE 5: ADMIN </vt:lpstr>
      <vt:lpstr>PowerPoint Presentation</vt:lpstr>
      <vt:lpstr>PowerPoint Presentation</vt:lpstr>
      <vt:lpstr>PowerPoint Presentation</vt:lpstr>
      <vt:lpstr>Future Enhancement</vt:lpstr>
      <vt:lpstr>CONFERENCE CERTIFICATES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MADHESHWARAN MADHESHWARAN</dc:creator>
  <cp:lastModifiedBy>MADHESHWARAN MADHESHWARAN</cp:lastModifiedBy>
  <cp:revision>9</cp:revision>
  <dcterms:created xsi:type="dcterms:W3CDTF">2025-03-20T07:08:39Z</dcterms:created>
  <dcterms:modified xsi:type="dcterms:W3CDTF">2025-05-07T14:28:23Z</dcterms:modified>
</cp:coreProperties>
</file>